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59" r:id="rId5"/>
    <p:sldId id="261" r:id="rId6"/>
    <p:sldId id="262" r:id="rId7"/>
    <p:sldId id="263" r:id="rId8"/>
    <p:sldId id="264" r:id="rId9"/>
    <p:sldId id="266" r:id="rId10"/>
    <p:sldId id="295" r:id="rId11"/>
    <p:sldId id="296" r:id="rId12"/>
    <p:sldId id="297" r:id="rId13"/>
    <p:sldId id="273" r:id="rId14"/>
    <p:sldId id="274" r:id="rId15"/>
    <p:sldId id="269" r:id="rId16"/>
    <p:sldId id="275" r:id="rId17"/>
    <p:sldId id="294" r:id="rId18"/>
    <p:sldId id="276" r:id="rId19"/>
    <p:sldId id="277" r:id="rId20"/>
    <p:sldId id="293" r:id="rId21"/>
    <p:sldId id="278" r:id="rId22"/>
    <p:sldId id="279" r:id="rId23"/>
    <p:sldId id="292" r:id="rId24"/>
    <p:sldId id="280" r:id="rId25"/>
    <p:sldId id="289" r:id="rId26"/>
    <p:sldId id="281" r:id="rId27"/>
    <p:sldId id="267" r:id="rId28"/>
    <p:sldId id="282" r:id="rId29"/>
    <p:sldId id="291" r:id="rId30"/>
    <p:sldId id="283" r:id="rId31"/>
    <p:sldId id="265" r:id="rId32"/>
    <p:sldId id="288" r:id="rId33"/>
    <p:sldId id="284" r:id="rId34"/>
    <p:sldId id="290" r:id="rId35"/>
    <p:sldId id="285" r:id="rId36"/>
    <p:sldId id="287" r:id="rId37"/>
    <p:sldId id="28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mesh Kaul" initials="R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3155" autoAdjust="0"/>
    <p:restoredTop sz="86369" autoAdjust="0"/>
  </p:normalViewPr>
  <p:slideViewPr>
    <p:cSldViewPr>
      <p:cViewPr varScale="1">
        <p:scale>
          <a:sx n="38" d="100"/>
          <a:sy n="38" d="100"/>
        </p:scale>
        <p:origin x="-691"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0-05T23:01:03.322" idx="1">
    <p:pos x="10" y="10"/>
    <p:tex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8EC8690-4C29-442C-AC9D-9DC5953DF26D}" type="datetimeFigureOut">
              <a:rPr lang="en-US" smtClean="0"/>
              <a:t>11/18/2014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BEB9EBB-7E03-44FC-B58E-7E34431F937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EC8690-4C29-442C-AC9D-9DC5953DF26D}" type="datetimeFigureOut">
              <a:rPr lang="en-US" smtClean="0"/>
              <a:t>11/18/2014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BEB9EBB-7E03-44FC-B58E-7E34431F93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EC8690-4C29-442C-AC9D-9DC5953DF26D}" type="datetimeFigureOut">
              <a:rPr lang="en-US" smtClean="0"/>
              <a:t>11/18/2014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BEB9EBB-7E03-44FC-B58E-7E34431F937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EC8690-4C29-442C-AC9D-9DC5953DF26D}" type="datetimeFigureOut">
              <a:rPr lang="en-US" smtClean="0"/>
              <a:t>11/18/2014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BEB9EBB-7E03-44FC-B58E-7E34431F937D}"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8EC8690-4C29-442C-AC9D-9DC5953DF26D}" type="datetimeFigureOut">
              <a:rPr lang="en-US" smtClean="0"/>
              <a:t>11/18/2014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BEB9EBB-7E03-44FC-B58E-7E34431F937D}"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8EC8690-4C29-442C-AC9D-9DC5953DF26D}" type="datetimeFigureOut">
              <a:rPr lang="en-US" smtClean="0"/>
              <a:t>11/18/2014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BEB9EBB-7E03-44FC-B58E-7E34431F937D}"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8EC8690-4C29-442C-AC9D-9DC5953DF26D}" type="datetimeFigureOut">
              <a:rPr lang="en-US" smtClean="0"/>
              <a:t>11/18/2014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BEB9EBB-7E03-44FC-B58E-7E34431F937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8EC8690-4C29-442C-AC9D-9DC5953DF26D}" type="datetimeFigureOut">
              <a:rPr lang="en-US" smtClean="0"/>
              <a:t>11/18/2014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BEB9EBB-7E03-44FC-B58E-7E34431F937D}"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8EC8690-4C29-442C-AC9D-9DC5953DF26D}" type="datetimeFigureOut">
              <a:rPr lang="en-US" smtClean="0"/>
              <a:t>11/18/2014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BEB9EBB-7E03-44FC-B58E-7E34431F937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8EC8690-4C29-442C-AC9D-9DC5953DF26D}" type="datetimeFigureOut">
              <a:rPr lang="en-US" smtClean="0"/>
              <a:t>11/18/2014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BEB9EBB-7E03-44FC-B58E-7E34431F937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8EC8690-4C29-442C-AC9D-9DC5953DF26D}" type="datetimeFigureOut">
              <a:rPr lang="en-US" smtClean="0"/>
              <a:t>11/18/2014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BEB9EBB-7E03-44FC-B58E-7E34431F937D}"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8EC8690-4C29-442C-AC9D-9DC5953DF26D}" type="datetimeFigureOut">
              <a:rPr lang="en-US" smtClean="0"/>
              <a:t>11/18/2014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BEB9EBB-7E03-44FC-B58E-7E34431F937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Lung Cancer    </a:t>
            </a:r>
            <a:r>
              <a:rPr lang="en-US" sz="2400" dirty="0" smtClean="0"/>
              <a:t>Update2014</a:t>
            </a:r>
            <a:endParaRPr lang="en-US" sz="2400" dirty="0"/>
          </a:p>
        </p:txBody>
      </p:sp>
      <p:sp>
        <p:nvSpPr>
          <p:cNvPr id="3" name="Subtitle 2"/>
          <p:cNvSpPr>
            <a:spLocks noGrp="1"/>
          </p:cNvSpPr>
          <p:nvPr>
            <p:ph type="subTitle" idx="1"/>
          </p:nvPr>
        </p:nvSpPr>
        <p:spPr/>
        <p:txBody>
          <a:bodyPr/>
          <a:lstStyle/>
          <a:p>
            <a:r>
              <a:rPr lang="en-US" dirty="0" smtClean="0"/>
              <a:t>Ramesh Kaul, MD MS FCCP FACP</a:t>
            </a:r>
            <a:endParaRPr lang="en-US" dirty="0"/>
          </a:p>
        </p:txBody>
      </p:sp>
    </p:spTree>
    <p:extLst>
      <p:ext uri="{BB962C8B-B14F-4D97-AF65-F5344CB8AC3E}">
        <p14:creationId xmlns:p14="http://schemas.microsoft.com/office/powerpoint/2010/main" val="1454889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14500" y="1945799"/>
            <a:ext cx="5715000" cy="359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sz="1400" dirty="0"/>
              <a:t>Fine-needle aspiration (FNA) biopsy of the lung: The removal of tissue or fluid from the lung, using a thin needle. A CT scan, ultrasound, or other imaging procedure is used to find the abnormal tissue or fluid in the lung. A small incision may be made in the skin where the biopsy needle is inserted into the abnormal tissue or fluid. A sample is removed with the needle and sent to the laboratory. A pathologist then views the sample under a microscope to look for cancer cells. A chest x-ray is done after the procedure to make sure no air is leaking from the lung into the chest.</a:t>
            </a:r>
          </a:p>
        </p:txBody>
      </p:sp>
    </p:spTree>
    <p:extLst>
      <p:ext uri="{BB962C8B-B14F-4D97-AF65-F5344CB8AC3E}">
        <p14:creationId xmlns:p14="http://schemas.microsoft.com/office/powerpoint/2010/main" val="19466488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600200"/>
            <a:ext cx="4383714"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648200" y="2202399"/>
            <a:ext cx="4038600" cy="308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2800" dirty="0" smtClean="0"/>
              <a:t>Super Dimensional Electromagnetic Navigational Bronchoscopy</a:t>
            </a:r>
            <a:endParaRPr lang="en-US" sz="2800" dirty="0"/>
          </a:p>
        </p:txBody>
      </p:sp>
    </p:spTree>
    <p:extLst>
      <p:ext uri="{BB962C8B-B14F-4D97-AF65-F5344CB8AC3E}">
        <p14:creationId xmlns:p14="http://schemas.microsoft.com/office/powerpoint/2010/main" val="25365388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5418669"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648200" y="2607302"/>
            <a:ext cx="4038600" cy="2273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639762"/>
          </a:xfrm>
        </p:spPr>
        <p:txBody>
          <a:bodyPr>
            <a:normAutofit fontScale="90000"/>
          </a:bodyPr>
          <a:lstStyle/>
          <a:p>
            <a:r>
              <a:rPr lang="en-US" sz="2400" dirty="0"/>
              <a:t>Super Dimensional Electromagnetic Navigational Bronchoscopy</a:t>
            </a:r>
          </a:p>
        </p:txBody>
      </p:sp>
    </p:spTree>
    <p:extLst>
      <p:ext uri="{BB962C8B-B14F-4D97-AF65-F5344CB8AC3E}">
        <p14:creationId xmlns:p14="http://schemas.microsoft.com/office/powerpoint/2010/main" val="29327600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NSCLS        Squamous</a:t>
            </a:r>
          </a:p>
          <a:p>
            <a:r>
              <a:rPr lang="en-US" dirty="0"/>
              <a:t> </a:t>
            </a:r>
            <a:r>
              <a:rPr lang="en-US" dirty="0" smtClean="0"/>
              <a:t>                  Adenocarcinoma</a:t>
            </a:r>
          </a:p>
          <a:p>
            <a:r>
              <a:rPr lang="en-US" dirty="0"/>
              <a:t> </a:t>
            </a:r>
            <a:r>
              <a:rPr lang="en-US" dirty="0" smtClean="0"/>
              <a:t>                  Mixed Poorly Differentiated</a:t>
            </a:r>
          </a:p>
          <a:p>
            <a:r>
              <a:rPr lang="en-US" dirty="0" smtClean="0"/>
              <a:t>Broncho alveolar NSCLC</a:t>
            </a:r>
          </a:p>
          <a:p>
            <a:r>
              <a:rPr lang="en-US" dirty="0" smtClean="0"/>
              <a:t>Large Cell NSCLC</a:t>
            </a:r>
          </a:p>
          <a:p>
            <a:r>
              <a:rPr lang="en-US" dirty="0" smtClean="0"/>
              <a:t>Carcinoid</a:t>
            </a:r>
          </a:p>
          <a:p>
            <a:r>
              <a:rPr lang="en-US" dirty="0" smtClean="0"/>
              <a:t>SCLC</a:t>
            </a:r>
            <a:endParaRPr lang="en-US" dirty="0"/>
          </a:p>
        </p:txBody>
      </p:sp>
      <p:sp>
        <p:nvSpPr>
          <p:cNvPr id="2" name="Title 1"/>
          <p:cNvSpPr>
            <a:spLocks noGrp="1"/>
          </p:cNvSpPr>
          <p:nvPr>
            <p:ph type="title"/>
          </p:nvPr>
        </p:nvSpPr>
        <p:spPr/>
        <p:txBody>
          <a:bodyPr/>
          <a:lstStyle/>
          <a:p>
            <a:r>
              <a:rPr lang="en-US" dirty="0" smtClean="0"/>
              <a:t>Types of Lung cancer</a:t>
            </a:r>
            <a:endParaRPr lang="en-US" dirty="0"/>
          </a:p>
        </p:txBody>
      </p:sp>
    </p:spTree>
    <p:extLst>
      <p:ext uri="{BB962C8B-B14F-4D97-AF65-F5344CB8AC3E}">
        <p14:creationId xmlns:p14="http://schemas.microsoft.com/office/powerpoint/2010/main" val="19714072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Occult (hidden) stage</a:t>
            </a:r>
          </a:p>
          <a:p>
            <a:r>
              <a:rPr lang="en-US" dirty="0"/>
              <a:t>Stage 0 (carcinoma in situ)</a:t>
            </a:r>
          </a:p>
          <a:p>
            <a:r>
              <a:rPr lang="en-US" dirty="0"/>
              <a:t>Stage I</a:t>
            </a:r>
          </a:p>
          <a:p>
            <a:r>
              <a:rPr lang="en-US" dirty="0"/>
              <a:t>Stage II</a:t>
            </a:r>
          </a:p>
          <a:p>
            <a:r>
              <a:rPr lang="en-US" dirty="0"/>
              <a:t>Stage IIIA</a:t>
            </a:r>
          </a:p>
          <a:p>
            <a:r>
              <a:rPr lang="en-US" dirty="0"/>
              <a:t>Stage IIIB</a:t>
            </a:r>
          </a:p>
          <a:p>
            <a:r>
              <a:rPr lang="en-US" dirty="0"/>
              <a:t>Stage IV</a:t>
            </a:r>
          </a:p>
        </p:txBody>
      </p:sp>
      <p:sp>
        <p:nvSpPr>
          <p:cNvPr id="2" name="Title 1"/>
          <p:cNvSpPr>
            <a:spLocks noGrp="1"/>
          </p:cNvSpPr>
          <p:nvPr>
            <p:ph type="title"/>
          </p:nvPr>
        </p:nvSpPr>
        <p:spPr/>
        <p:txBody>
          <a:bodyPr/>
          <a:lstStyle/>
          <a:p>
            <a:r>
              <a:rPr lang="en-US" dirty="0" smtClean="0"/>
              <a:t>Stages of NSCLC</a:t>
            </a:r>
            <a:endParaRPr lang="en-US" dirty="0"/>
          </a:p>
        </p:txBody>
      </p:sp>
    </p:spTree>
    <p:extLst>
      <p:ext uri="{BB962C8B-B14F-4D97-AF65-F5344CB8AC3E}">
        <p14:creationId xmlns:p14="http://schemas.microsoft.com/office/powerpoint/2010/main" val="32713466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38200"/>
            <a:ext cx="8305800" cy="5447645"/>
          </a:xfrm>
          <a:prstGeom prst="rect">
            <a:avLst/>
          </a:prstGeom>
        </p:spPr>
        <p:txBody>
          <a:bodyPr wrap="square">
            <a:spAutoFit/>
          </a:bodyPr>
          <a:lstStyle/>
          <a:p>
            <a:r>
              <a:rPr lang="en-US" sz="1200" dirty="0" smtClean="0"/>
              <a:t>      </a:t>
            </a:r>
          </a:p>
          <a:p>
            <a:r>
              <a:rPr lang="en-US" sz="1200" dirty="0"/>
              <a:t>Lung Cancer. 2014 Sep 16. </a:t>
            </a:r>
            <a:r>
              <a:rPr lang="en-US" sz="1200" dirty="0" err="1"/>
              <a:t>pii</a:t>
            </a:r>
            <a:r>
              <a:rPr lang="en-US" sz="1200" dirty="0"/>
              <a:t>: S0169-5002(14)00373-0. </a:t>
            </a:r>
            <a:r>
              <a:rPr lang="en-US" sz="1200" dirty="0" err="1"/>
              <a:t>doi</a:t>
            </a:r>
            <a:r>
              <a:rPr lang="en-US" sz="1200" dirty="0"/>
              <a:t>: 10.1016/j.lungcan.2014.09.006. [</a:t>
            </a:r>
            <a:r>
              <a:rPr lang="en-US" sz="1200" dirty="0" err="1"/>
              <a:t>Epub</a:t>
            </a:r>
            <a:r>
              <a:rPr lang="en-US" sz="1200" dirty="0"/>
              <a:t> ahead of print]</a:t>
            </a:r>
          </a:p>
          <a:p>
            <a:endParaRPr lang="en-US" sz="1200" dirty="0"/>
          </a:p>
          <a:p>
            <a:r>
              <a:rPr lang="en-US" sz="1200" dirty="0"/>
              <a:t>Prognostic evaluations of small size lung cancers by 18F-FDG PET/CT and thin-section CT.</a:t>
            </a:r>
          </a:p>
          <a:p>
            <a:endParaRPr lang="en-US" sz="1200" dirty="0"/>
          </a:p>
          <a:p>
            <a:r>
              <a:rPr lang="en-US" sz="1200" dirty="0" err="1"/>
              <a:t>Kishimoto</a:t>
            </a:r>
            <a:r>
              <a:rPr lang="en-US" sz="1200" dirty="0"/>
              <a:t> M1, </a:t>
            </a:r>
            <a:r>
              <a:rPr lang="en-US" sz="1200" dirty="0" err="1"/>
              <a:t>Iwano</a:t>
            </a:r>
            <a:r>
              <a:rPr lang="en-US" sz="1200" dirty="0"/>
              <a:t> S2, Ito S1, Kato K3, Ito R1, </a:t>
            </a:r>
            <a:r>
              <a:rPr lang="en-US" sz="1200" dirty="0" err="1"/>
              <a:t>Naganawa</a:t>
            </a:r>
            <a:r>
              <a:rPr lang="en-US" sz="1200" dirty="0"/>
              <a:t> S</a:t>
            </a:r>
          </a:p>
          <a:p>
            <a:endParaRPr lang="en-US" sz="1200" dirty="0" smtClean="0"/>
          </a:p>
          <a:p>
            <a:endParaRPr lang="en-US" sz="1200" dirty="0"/>
          </a:p>
          <a:p>
            <a:r>
              <a:rPr lang="en-US" sz="1200" dirty="0"/>
              <a:t>MATERIALS AND METHODS: </a:t>
            </a:r>
          </a:p>
          <a:p>
            <a:endParaRPr lang="en-US" sz="1200" dirty="0"/>
          </a:p>
          <a:p>
            <a:r>
              <a:rPr lang="en-US" sz="1200" dirty="0"/>
              <a:t>Clinical records, post-operative pathologic findings, and pre-operative PET/CT and TSCT images were reviewed. Solitary primary lung cancers of ≤3cm in diameter after surgical resection were selected for analysis. </a:t>
            </a:r>
            <a:r>
              <a:rPr lang="en-US" sz="1200" dirty="0" err="1"/>
              <a:t>SUVmax</a:t>
            </a:r>
            <a:r>
              <a:rPr lang="en-US" sz="1200" dirty="0"/>
              <a:t> and C/T ratios were recorded. Kaplan-Meier survival curves and Cox hazards ratios were used to identify independent predictors of lung cancer recurrence from among age, gender, surgical procedure, lesion size, C/T ratio, and </a:t>
            </a:r>
            <a:r>
              <a:rPr lang="en-US" sz="1200" dirty="0" err="1"/>
              <a:t>SUVmax</a:t>
            </a:r>
            <a:r>
              <a:rPr lang="en-US" sz="1200" dirty="0"/>
              <a:t>.</a:t>
            </a:r>
          </a:p>
          <a:p>
            <a:endParaRPr lang="en-US" sz="1200" dirty="0" smtClean="0"/>
          </a:p>
          <a:p>
            <a:endParaRPr lang="en-US" sz="1200" dirty="0"/>
          </a:p>
          <a:p>
            <a:r>
              <a:rPr lang="en-US" sz="1200" dirty="0" smtClean="0"/>
              <a:t>RESULTS</a:t>
            </a:r>
            <a:r>
              <a:rPr lang="en-US" sz="1200" dirty="0"/>
              <a:t>: </a:t>
            </a:r>
          </a:p>
          <a:p>
            <a:endParaRPr lang="en-US" sz="1200" dirty="0"/>
          </a:p>
          <a:p>
            <a:r>
              <a:rPr lang="en-US" sz="1200" dirty="0"/>
              <a:t>A total of 169 patients (114 males and 55 females; age range: 34-87 years) with solitary lung cancers were evaluated. The median post-operative follow-up period was 42 months. Twenty-eight patients had cancer recurrence with significantly higher </a:t>
            </a:r>
            <a:r>
              <a:rPr lang="en-US" sz="1200" dirty="0" err="1"/>
              <a:t>SUVmax</a:t>
            </a:r>
            <a:r>
              <a:rPr lang="en-US" sz="1200" dirty="0"/>
              <a:t> (p&lt;0.001) and C/T ratios (p&lt;0.001) than patients without recurrence. Disease-free survival was significantly reduced for </a:t>
            </a:r>
            <a:r>
              <a:rPr lang="en-US" sz="1200" dirty="0" err="1"/>
              <a:t>SUVmax</a:t>
            </a:r>
            <a:r>
              <a:rPr lang="en-US" sz="1200" dirty="0"/>
              <a:t> of ≥2.5 vs. </a:t>
            </a:r>
            <a:r>
              <a:rPr lang="en-US" sz="1200" dirty="0" err="1"/>
              <a:t>SUVmax</a:t>
            </a:r>
            <a:r>
              <a:rPr lang="en-US" sz="1200" dirty="0"/>
              <a:t> of &lt;2.5 (p&lt;0.001) or for a C/T ratio of ≥50% vs. a C/T ratio of &lt;50% (p=0.030). For 19 patients with C/T ratios of &lt;50%, none had a post-operative recurrence. A Cox hazards ratio model showed that only </a:t>
            </a:r>
            <a:r>
              <a:rPr lang="en-US" sz="1200" dirty="0" err="1"/>
              <a:t>SUVmax</a:t>
            </a:r>
            <a:r>
              <a:rPr lang="en-US" sz="1200" dirty="0"/>
              <a:t> was an independent predictor of recurrence (hazards ratio=1.324; p&lt;0.001).</a:t>
            </a:r>
          </a:p>
          <a:p>
            <a:endParaRPr lang="en-US" sz="1200" dirty="0"/>
          </a:p>
          <a:p>
            <a:r>
              <a:rPr lang="en-US" sz="1200" dirty="0"/>
              <a:t>CONCLUSION: </a:t>
            </a:r>
          </a:p>
          <a:p>
            <a:endParaRPr lang="en-US" sz="1200" dirty="0"/>
          </a:p>
          <a:p>
            <a:r>
              <a:rPr lang="en-US" sz="1200" dirty="0" err="1"/>
              <a:t>SUVmax</a:t>
            </a:r>
            <a:r>
              <a:rPr lang="en-US" sz="1200" dirty="0"/>
              <a:t> on FDG-PET/CT was a significant imaging biomarker relevant to the prognosis of patients with lung cancers, and was superior to the C/T ratio on TSCT for predicting postoperative recurrence, particularly for solid type lung cancer.</a:t>
            </a:r>
          </a:p>
        </p:txBody>
      </p:sp>
    </p:spTree>
    <p:extLst>
      <p:ext uri="{BB962C8B-B14F-4D97-AF65-F5344CB8AC3E}">
        <p14:creationId xmlns:p14="http://schemas.microsoft.com/office/powerpoint/2010/main" val="34150010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09019" y="1481138"/>
            <a:ext cx="4525962"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sz="1400" dirty="0"/>
              <a:t>Endoscopic ultrasound (EUS): A procedure in which an endoscope is inserted into the body. An endoscope is a thin, tube-like instrument with a light and a lens for viewing. A probe at the end of the endoscope is used to bounce high-energy sound waves (ultrasound) off internal tissues or organs and make echoes. The echoes form a picture of body tissues called a sonogram. This procedure is also called </a:t>
            </a:r>
            <a:r>
              <a:rPr lang="en-US" sz="1400" dirty="0" err="1"/>
              <a:t>endosonography</a:t>
            </a:r>
            <a:r>
              <a:rPr lang="en-US" sz="1400" dirty="0"/>
              <a:t>. EUS may be used to guide fine needle aspiration (FNA) biopsy of the lung, lymph nodes, or other areas.</a:t>
            </a:r>
          </a:p>
        </p:txBody>
      </p:sp>
    </p:spTree>
    <p:extLst>
      <p:ext uri="{BB962C8B-B14F-4D97-AF65-F5344CB8AC3E}">
        <p14:creationId xmlns:p14="http://schemas.microsoft.com/office/powerpoint/2010/main" val="28738670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136339"/>
            <a:ext cx="4572000" cy="3785652"/>
          </a:xfrm>
          <a:prstGeom prst="rect">
            <a:avLst/>
          </a:prstGeom>
        </p:spPr>
        <p:txBody>
          <a:bodyPr>
            <a:spAutoFit/>
          </a:bodyPr>
          <a:lstStyle/>
          <a:p>
            <a:r>
              <a:rPr lang="en-US" sz="2400" dirty="0"/>
              <a:t>Stage 0 (Carcinoma in Situ)</a:t>
            </a:r>
          </a:p>
          <a:p>
            <a:r>
              <a:rPr lang="en-US" sz="2400" dirty="0"/>
              <a:t>Treatment of stage 0 may include the following:</a:t>
            </a:r>
          </a:p>
          <a:p>
            <a:endParaRPr lang="en-US" sz="2400" dirty="0"/>
          </a:p>
          <a:p>
            <a:r>
              <a:rPr lang="en-US" sz="2400" dirty="0"/>
              <a:t>Surgery (wedge resection or segmental resection).</a:t>
            </a:r>
          </a:p>
          <a:p>
            <a:r>
              <a:rPr lang="en-US" sz="2400" dirty="0"/>
              <a:t>Photodynamic therapy using an endoscope.</a:t>
            </a:r>
          </a:p>
          <a:p>
            <a:r>
              <a:rPr lang="en-US" sz="2400" dirty="0" err="1"/>
              <a:t>Electrocautery</a:t>
            </a:r>
            <a:r>
              <a:rPr lang="en-US" sz="2400" dirty="0"/>
              <a:t>, cryosurgery, or laser surgery using an endoscope.</a:t>
            </a:r>
          </a:p>
        </p:txBody>
      </p:sp>
    </p:spTree>
    <p:extLst>
      <p:ext uri="{BB962C8B-B14F-4D97-AF65-F5344CB8AC3E}">
        <p14:creationId xmlns:p14="http://schemas.microsoft.com/office/powerpoint/2010/main" val="23600472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14500" y="1781969"/>
            <a:ext cx="5715000"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sz="1400" dirty="0" err="1"/>
              <a:t>Mediastinoscopy</a:t>
            </a:r>
            <a:r>
              <a:rPr lang="en-US" sz="1400" dirty="0"/>
              <a:t> : A surgical procedure to look at the organs, tissues, and lymph nodes between the lungs for abnormal areas. An incision (cut) is made at the top of the breastbone and a </a:t>
            </a:r>
            <a:r>
              <a:rPr lang="en-US" sz="1400" dirty="0" err="1"/>
              <a:t>mediastinoscope</a:t>
            </a:r>
            <a:r>
              <a:rPr lang="en-US" sz="1400" dirty="0"/>
              <a:t> is inserted into the chest. A </a:t>
            </a:r>
            <a:r>
              <a:rPr lang="en-US" sz="1400" dirty="0" err="1"/>
              <a:t>mediastinoscope</a:t>
            </a:r>
            <a:r>
              <a:rPr lang="en-US" sz="1400" dirty="0"/>
              <a:t> is a thin, tube-like instrument with a light and a lens for viewing. It may also have a tool to remove tissue or lymph node samples, which are checked under a microscope for signs of cancer.</a:t>
            </a:r>
          </a:p>
        </p:txBody>
      </p:sp>
    </p:spTree>
    <p:extLst>
      <p:ext uri="{BB962C8B-B14F-4D97-AF65-F5344CB8AC3E}">
        <p14:creationId xmlns:p14="http://schemas.microsoft.com/office/powerpoint/2010/main" val="22909374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14500" y="1842929"/>
            <a:ext cx="5715000" cy="3802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1858962"/>
          </a:xfrm>
        </p:spPr>
        <p:txBody>
          <a:bodyPr>
            <a:normAutofit fontScale="90000"/>
          </a:bodyPr>
          <a:lstStyle/>
          <a:p>
            <a:r>
              <a:rPr lang="en-US" sz="1200" dirty="0"/>
              <a:t>n stage I, cancer has formed. Stage I is divided into stages IA and IB:</a:t>
            </a:r>
            <a:br>
              <a:rPr lang="en-US" sz="1200" dirty="0"/>
            </a:br>
            <a:r>
              <a:rPr lang="en-US" sz="1200" dirty="0"/>
              <a:t/>
            </a:r>
            <a:br>
              <a:rPr lang="en-US" sz="1200" dirty="0"/>
            </a:br>
            <a:r>
              <a:rPr lang="en-US" sz="1200" dirty="0"/>
              <a:t>Stage IA: The tumor is in the lung only and is 3 centimeters or smaller.</a:t>
            </a:r>
            <a:br>
              <a:rPr lang="en-US" sz="1200" dirty="0"/>
            </a:br>
            <a:r>
              <a:rPr lang="en-US" sz="1200" dirty="0"/>
              <a:t>Stage IB: Cancer has not spread to the lymph nodes and one or more of the following is true:</a:t>
            </a:r>
            <a:br>
              <a:rPr lang="en-US" sz="1200" dirty="0"/>
            </a:br>
            <a:r>
              <a:rPr lang="en-US" sz="1200" dirty="0"/>
              <a:t>The tumor is larger than 3 centimeters but not larger than 5 centimeters.</a:t>
            </a:r>
            <a:br>
              <a:rPr lang="en-US" sz="1200" dirty="0"/>
            </a:br>
            <a:r>
              <a:rPr lang="en-US" sz="1200" dirty="0"/>
              <a:t>Cancer has spread to the main bronchus and is at least 2 centimeters below where the trachea joins the bronchus.</a:t>
            </a:r>
            <a:br>
              <a:rPr lang="en-US" sz="1200" dirty="0"/>
            </a:br>
            <a:r>
              <a:rPr lang="en-US" sz="1200" dirty="0"/>
              <a:t>Cancer has spread to the innermost layer of the membrane that covers the lung.</a:t>
            </a:r>
            <a:br>
              <a:rPr lang="en-US" sz="1200" dirty="0"/>
            </a:br>
            <a:r>
              <a:rPr lang="en-US" sz="1200" dirty="0"/>
              <a:t>Part of the lung has collapsed or developed pneumonitis (inflammation of the lung) in the area where the trachea joins the bronchus.</a:t>
            </a:r>
          </a:p>
        </p:txBody>
      </p:sp>
    </p:spTree>
    <p:extLst>
      <p:ext uri="{BB962C8B-B14F-4D97-AF65-F5344CB8AC3E}">
        <p14:creationId xmlns:p14="http://schemas.microsoft.com/office/powerpoint/2010/main" val="15741771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Lung cancer is a Global disease In 2012, there were 1.82 million new cases globally, and 1.56 million deaths due to lung cancer, representing 19.4% of all deaths from cancer. [WHO publication 2014]</a:t>
            </a:r>
          </a:p>
          <a:p>
            <a:r>
              <a:rPr lang="en-US" dirty="0" smtClean="0"/>
              <a:t>North Americas, Europe much higher incidence with increase in women </a:t>
            </a:r>
            <a:r>
              <a:rPr lang="en-US" dirty="0" err="1" smtClean="0"/>
              <a:t>poulation</a:t>
            </a:r>
            <a:endParaRPr lang="en-US" dirty="0" smtClean="0"/>
          </a:p>
          <a:p>
            <a:r>
              <a:rPr lang="en-US" dirty="0" smtClean="0"/>
              <a:t>Lawrence County 61.5-70.7 per thousand as per CDC almost national average</a:t>
            </a:r>
            <a:endParaRPr lang="en-US" dirty="0"/>
          </a:p>
        </p:txBody>
      </p:sp>
      <p:sp>
        <p:nvSpPr>
          <p:cNvPr id="2" name="Title 1"/>
          <p:cNvSpPr>
            <a:spLocks noGrp="1"/>
          </p:cNvSpPr>
          <p:nvPr>
            <p:ph type="title"/>
          </p:nvPr>
        </p:nvSpPr>
        <p:spPr/>
        <p:txBody>
          <a:bodyPr/>
          <a:lstStyle/>
          <a:p>
            <a:r>
              <a:rPr lang="en-US" dirty="0" smtClean="0"/>
              <a:t>Epidemiology</a:t>
            </a:r>
            <a:endParaRPr lang="en-US" dirty="0"/>
          </a:p>
        </p:txBody>
      </p:sp>
    </p:spTree>
    <p:extLst>
      <p:ext uri="{BB962C8B-B14F-4D97-AF65-F5344CB8AC3E}">
        <p14:creationId xmlns:p14="http://schemas.microsoft.com/office/powerpoint/2010/main" val="16866184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166843"/>
            <a:ext cx="4572000" cy="5016758"/>
          </a:xfrm>
          <a:prstGeom prst="rect">
            <a:avLst/>
          </a:prstGeom>
        </p:spPr>
        <p:txBody>
          <a:bodyPr>
            <a:spAutoFit/>
          </a:bodyPr>
          <a:lstStyle/>
          <a:p>
            <a:r>
              <a:rPr lang="en-US" sz="2000" dirty="0"/>
              <a:t>Stage I Non-Small Cell Lung Cancer</a:t>
            </a:r>
          </a:p>
          <a:p>
            <a:r>
              <a:rPr lang="en-US" sz="2000" dirty="0"/>
              <a:t>Treatment of stage I non-small cell lung cancer may include the following:</a:t>
            </a:r>
          </a:p>
          <a:p>
            <a:endParaRPr lang="en-US" sz="2000" dirty="0"/>
          </a:p>
          <a:p>
            <a:r>
              <a:rPr lang="en-US" sz="2000" dirty="0"/>
              <a:t>Surgery (wedge resection, segmental resection, sleeve resection, or lobectomy).</a:t>
            </a:r>
          </a:p>
          <a:p>
            <a:r>
              <a:rPr lang="en-US" sz="2000" dirty="0"/>
              <a:t>External radiation therapy (for patients who cannot have surgery or choose not to have surgery).</a:t>
            </a:r>
          </a:p>
          <a:p>
            <a:r>
              <a:rPr lang="en-US" sz="2000" dirty="0"/>
              <a:t>A clinical trial of chemotherapy or radiation therapy following surgery.</a:t>
            </a:r>
          </a:p>
          <a:p>
            <a:r>
              <a:rPr lang="en-US" sz="2000" dirty="0"/>
              <a:t>A clinical trial of surgery followed by chemoprevention.</a:t>
            </a:r>
          </a:p>
          <a:p>
            <a:r>
              <a:rPr lang="en-US" sz="2000" dirty="0"/>
              <a:t>A clinical trial of treatment given through an endoscope, such as photodynamic therapy (PDT).</a:t>
            </a:r>
          </a:p>
        </p:txBody>
      </p:sp>
    </p:spTree>
    <p:extLst>
      <p:ext uri="{BB962C8B-B14F-4D97-AF65-F5344CB8AC3E}">
        <p14:creationId xmlns:p14="http://schemas.microsoft.com/office/powerpoint/2010/main" val="12221617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14500" y="1888649"/>
            <a:ext cx="5715000" cy="3710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sz="1400" dirty="0"/>
              <a:t>Stage IIA non-small cell lung cancer. Cancer has spread to certain lymph nodes on the same side of the chest as the primary tumor; the cancer is (a) 5 cm or smaller, (b) has spread to the main bronchus, and/or (c) has spread to the innermost layer of the lung lining. OR, cancer has not spread to lymph nodes; the cancer is (d) larger than 5 cm but not larger than 7 cm, (e) has spread to the main bronchus, and/or (f) has spread to the innermost layer of the lung lining. Part of the lung may have collapsed or become inflamed (not shown)</a:t>
            </a:r>
          </a:p>
        </p:txBody>
      </p:sp>
    </p:spTree>
    <p:extLst>
      <p:ext uri="{BB962C8B-B14F-4D97-AF65-F5344CB8AC3E}">
        <p14:creationId xmlns:p14="http://schemas.microsoft.com/office/powerpoint/2010/main" val="16710740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14500" y="1877219"/>
            <a:ext cx="57150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sz="1400" dirty="0"/>
              <a:t>Stage IIB non-small cell lung cancer. Cancer has spread to certain lymph nodes on the same side of the chest as the primary tumor; the cancer is (a) larger than 5 cm but not larger than 7 cm, (b) has spread to the main bronchus, and/or (c) has spread to the innermost layer of the lung lining. Part of the lung may have collapsed or become inflamed (not shown). OR, (d) the cancer is larger than 7 cm; (e) has spread to the main bronchus, (f) the diaphragm, (g) the chest wall or the lining of the chest wall; and/or (h) has spread to the membrane around the heart. There may be one or more separate tumors in the same lobe of the lung; cancer may have spread to the nerve that controls the diaphragm; the whole lung may have collapsed or become inflamed (not shown)</a:t>
            </a:r>
          </a:p>
        </p:txBody>
      </p:sp>
    </p:spTree>
    <p:extLst>
      <p:ext uri="{BB962C8B-B14F-4D97-AF65-F5344CB8AC3E}">
        <p14:creationId xmlns:p14="http://schemas.microsoft.com/office/powerpoint/2010/main" val="42526529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443841"/>
            <a:ext cx="4572000" cy="4401205"/>
          </a:xfrm>
          <a:prstGeom prst="rect">
            <a:avLst/>
          </a:prstGeom>
        </p:spPr>
        <p:txBody>
          <a:bodyPr>
            <a:spAutoFit/>
          </a:bodyPr>
          <a:lstStyle/>
          <a:p>
            <a:r>
              <a:rPr lang="en-US" sz="2000" dirty="0"/>
              <a:t>Stage II Non-Small Cell Lung Cancer</a:t>
            </a:r>
          </a:p>
          <a:p>
            <a:r>
              <a:rPr lang="en-US" sz="2000" dirty="0"/>
              <a:t>Treatment of stage II non-small cell lung cancer may include the following:</a:t>
            </a:r>
          </a:p>
          <a:p>
            <a:endParaRPr lang="en-US" sz="2000" dirty="0"/>
          </a:p>
          <a:p>
            <a:r>
              <a:rPr lang="en-US" sz="2000" dirty="0"/>
              <a:t>Surgery (wedge resection, segmental resection, sleeve resection, lobectomy, or </a:t>
            </a:r>
            <a:r>
              <a:rPr lang="en-US" sz="2000" dirty="0" err="1"/>
              <a:t>pneumonectomy</a:t>
            </a:r>
            <a:r>
              <a:rPr lang="en-US" sz="2000" dirty="0"/>
              <a:t>).</a:t>
            </a:r>
          </a:p>
          <a:p>
            <a:r>
              <a:rPr lang="en-US" sz="2000" dirty="0"/>
              <a:t>Chemotherapy followed by surgery.</a:t>
            </a:r>
          </a:p>
          <a:p>
            <a:r>
              <a:rPr lang="en-US" sz="2000" dirty="0"/>
              <a:t>Surgery followed by chemotherapy.</a:t>
            </a:r>
          </a:p>
          <a:p>
            <a:r>
              <a:rPr lang="en-US" sz="2000" dirty="0"/>
              <a:t>External radiation therapy (for patients who cannot have surgery or choose not to have surgery).</a:t>
            </a:r>
          </a:p>
          <a:p>
            <a:r>
              <a:rPr lang="en-US" sz="2000" dirty="0"/>
              <a:t>A clinical trial of radiation therapy following surgery.</a:t>
            </a:r>
          </a:p>
        </p:txBody>
      </p:sp>
    </p:spTree>
    <p:extLst>
      <p:ext uri="{BB962C8B-B14F-4D97-AF65-F5344CB8AC3E}">
        <p14:creationId xmlns:p14="http://schemas.microsoft.com/office/powerpoint/2010/main" val="26027187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74057" y="1481138"/>
            <a:ext cx="4195885"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sz="1400" dirty="0"/>
              <a:t>Stage IIIA non-small cell lung cancer (1). Cancer has spread to certain lymph nodes on the same side of the chest as the primary tumor. The cancer may have spread to (a) the main bronchus; (b) lung lining, chest wall lining, or chest wall; (c) diaphragm; and/or (d) membrane around the heart; and/or (e) there may be one or more separate tumors in the same lobe of the lung. Cancer may have spread to the nerve that controls the diaphragm, and part or all of the lung may have collapsed or become inflamed (not shown).</a:t>
            </a:r>
          </a:p>
        </p:txBody>
      </p:sp>
    </p:spTree>
    <p:extLst>
      <p:ext uri="{BB962C8B-B14F-4D97-AF65-F5344CB8AC3E}">
        <p14:creationId xmlns:p14="http://schemas.microsoft.com/office/powerpoint/2010/main" val="32578241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447800"/>
            <a:ext cx="8077200" cy="4401205"/>
          </a:xfrm>
          <a:prstGeom prst="rect">
            <a:avLst/>
          </a:prstGeom>
        </p:spPr>
        <p:txBody>
          <a:bodyPr wrap="square">
            <a:spAutoFit/>
          </a:bodyPr>
          <a:lstStyle/>
          <a:p>
            <a:r>
              <a:rPr lang="en-US" sz="2000" dirty="0"/>
              <a:t>Stage IIIA Non-Small Cell Lung Cancer</a:t>
            </a:r>
          </a:p>
          <a:p>
            <a:r>
              <a:rPr lang="en-US" sz="2000" dirty="0"/>
              <a:t>Treatment of stage IIIA non-small cell lung cancer that can be removed with surgery may include the following:</a:t>
            </a:r>
          </a:p>
          <a:p>
            <a:endParaRPr lang="en-US" sz="2000" dirty="0"/>
          </a:p>
          <a:p>
            <a:r>
              <a:rPr lang="en-US" sz="2000" dirty="0"/>
              <a:t>Surgery followed by chemotherapy.</a:t>
            </a:r>
          </a:p>
          <a:p>
            <a:r>
              <a:rPr lang="en-US" sz="2000" dirty="0"/>
              <a:t>Chemotherapy followed by surgery.</a:t>
            </a:r>
          </a:p>
          <a:p>
            <a:r>
              <a:rPr lang="en-US" sz="2000" dirty="0"/>
              <a:t>Surgery followed by chemotherapy combined with radiation therapy.</a:t>
            </a:r>
          </a:p>
          <a:p>
            <a:r>
              <a:rPr lang="en-US" sz="2000" dirty="0"/>
              <a:t>Surgery followed by radiation therapy. Chemotherapy and radiation therapy given as separate treatments over the same period of time.</a:t>
            </a:r>
          </a:p>
          <a:p>
            <a:r>
              <a:rPr lang="en-US" sz="2000" dirty="0"/>
              <a:t>External radiation therapy alone (for patients who cannot be treated with combined therapy, as palliative treatment to relieve symptoms and improve the quality of life).</a:t>
            </a:r>
          </a:p>
          <a:p>
            <a:r>
              <a:rPr lang="en-US" sz="2000" dirty="0"/>
              <a:t>Internal radiation therapy or laser surgery, as palliative treatment to relieve symptoms and improve the quality of life.</a:t>
            </a:r>
          </a:p>
        </p:txBody>
      </p:sp>
    </p:spTree>
    <p:extLst>
      <p:ext uri="{BB962C8B-B14F-4D97-AF65-F5344CB8AC3E}">
        <p14:creationId xmlns:p14="http://schemas.microsoft.com/office/powerpoint/2010/main" val="20741000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74057" y="1481138"/>
            <a:ext cx="4195885"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sz="1400" dirty="0"/>
              <a:t>Stage IIIA lung cancer (2). Cancer has spread to certain lymph nodes on the same side of the chest as the primary tumor. The cancer may have spread to (a) the main bronchus; (b) the lung lining, chest wall lining, or chest wall; (c) diaphragm; (d) heart and/or membrane around the it; (e) major blood vessels that lead to or from the heart; (f) trachea; (g) esophagus; (h) sternum; and/or (</a:t>
            </a:r>
            <a:r>
              <a:rPr lang="en-US" sz="1400" dirty="0" err="1"/>
              <a:t>i</a:t>
            </a:r>
            <a:r>
              <a:rPr lang="en-US" sz="1400" dirty="0"/>
              <a:t>) carina; and/or (j) there may be one or more separate tumors in any lobe of the same lung. Cancer may have spread to the nerves that control the diaphragm and larynx, and the whole lung may have collapsed or become inflamed (not shown).</a:t>
            </a:r>
          </a:p>
        </p:txBody>
      </p:sp>
    </p:spTree>
    <p:extLst>
      <p:ext uri="{BB962C8B-B14F-4D97-AF65-F5344CB8AC3E}">
        <p14:creationId xmlns:p14="http://schemas.microsoft.com/office/powerpoint/2010/main" val="41312145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90600"/>
            <a:ext cx="7315200" cy="5401479"/>
          </a:xfrm>
          <a:prstGeom prst="rect">
            <a:avLst/>
          </a:prstGeom>
        </p:spPr>
        <p:txBody>
          <a:bodyPr wrap="square">
            <a:spAutoFit/>
          </a:bodyPr>
          <a:lstStyle/>
          <a:p>
            <a:r>
              <a:rPr lang="en-US" sz="900" dirty="0"/>
              <a:t>  </a:t>
            </a:r>
            <a:endParaRPr lang="en-US" sz="1000" dirty="0"/>
          </a:p>
          <a:p>
            <a:endParaRPr lang="en-US" sz="1200" dirty="0"/>
          </a:p>
          <a:p>
            <a:r>
              <a:rPr lang="en-US" sz="1200" dirty="0" err="1"/>
              <a:t>Eur</a:t>
            </a:r>
            <a:r>
              <a:rPr lang="en-US" sz="1200" dirty="0"/>
              <a:t> J Cancer. 2014 Sep 30. </a:t>
            </a:r>
            <a:r>
              <a:rPr lang="en-US" sz="1200" dirty="0" err="1"/>
              <a:t>pii</a:t>
            </a:r>
            <a:r>
              <a:rPr lang="en-US" sz="1200" dirty="0"/>
              <a:t>: S0959-8049(14)00941-1. </a:t>
            </a:r>
            <a:r>
              <a:rPr lang="en-US" sz="1200" dirty="0" err="1"/>
              <a:t>doi</a:t>
            </a:r>
            <a:r>
              <a:rPr lang="en-US" sz="1200" dirty="0"/>
              <a:t>: 10.1016/j.ejca.2014.09.006. [</a:t>
            </a:r>
            <a:r>
              <a:rPr lang="en-US" sz="1200" dirty="0" err="1"/>
              <a:t>Epub</a:t>
            </a:r>
            <a:r>
              <a:rPr lang="en-US" sz="1200" dirty="0"/>
              <a:t> ahead of print]</a:t>
            </a:r>
          </a:p>
          <a:p>
            <a:endParaRPr lang="en-US" sz="1200" dirty="0"/>
          </a:p>
          <a:p>
            <a:r>
              <a:rPr lang="en-US" sz="1200" dirty="0"/>
              <a:t>Comparison of long-term survival outcomes between stereotactic body radiotherapy and </a:t>
            </a:r>
            <a:r>
              <a:rPr lang="en-US" sz="1200" dirty="0" err="1"/>
              <a:t>sublobar</a:t>
            </a:r>
            <a:r>
              <a:rPr lang="en-US" sz="1200" dirty="0"/>
              <a:t> resection for stage I non-small-cell lung cancer in patients at high risk for lobectomy: A propensity score matching analysis.</a:t>
            </a:r>
          </a:p>
          <a:p>
            <a:endParaRPr lang="en-US" sz="1200" dirty="0"/>
          </a:p>
          <a:p>
            <a:r>
              <a:rPr lang="en-US" sz="1200" dirty="0"/>
              <a:t>Matsuo Y1, Chen F2, </a:t>
            </a:r>
            <a:r>
              <a:rPr lang="en-US" sz="1200" dirty="0" err="1"/>
              <a:t>Hamaji</a:t>
            </a:r>
            <a:r>
              <a:rPr lang="en-US" sz="1200" dirty="0"/>
              <a:t> M2, Kawaguchi A3, Ueki N4, Nagata Y5, </a:t>
            </a:r>
            <a:r>
              <a:rPr lang="en-US" sz="1200" dirty="0" err="1"/>
              <a:t>Sonobe</a:t>
            </a:r>
            <a:r>
              <a:rPr lang="en-US" sz="1200" dirty="0"/>
              <a:t> M2, Morita S3, Date H2, </a:t>
            </a:r>
            <a:r>
              <a:rPr lang="en-US" sz="1200" dirty="0" err="1"/>
              <a:t>Hiraoka</a:t>
            </a:r>
            <a:r>
              <a:rPr lang="en-US" sz="1200" dirty="0"/>
              <a:t> M4.</a:t>
            </a:r>
          </a:p>
          <a:p>
            <a:endParaRPr lang="en-US" sz="1200" dirty="0"/>
          </a:p>
          <a:p>
            <a:endParaRPr lang="en-US" sz="1200" dirty="0"/>
          </a:p>
          <a:p>
            <a:endParaRPr lang="en-US" sz="1200" dirty="0"/>
          </a:p>
          <a:p>
            <a:r>
              <a:rPr lang="en-US" sz="1200" dirty="0"/>
              <a:t>Author information                                                                                                                               </a:t>
            </a:r>
            <a:endParaRPr lang="en-US" sz="1200" dirty="0" smtClean="0"/>
          </a:p>
          <a:p>
            <a:endParaRPr lang="en-US" sz="1200" dirty="0"/>
          </a:p>
          <a:p>
            <a:endParaRPr lang="en-US" sz="1200" dirty="0" smtClean="0"/>
          </a:p>
          <a:p>
            <a:r>
              <a:rPr lang="en-US" sz="1200" dirty="0" smtClean="0"/>
              <a:t>RESULTS: </a:t>
            </a:r>
          </a:p>
          <a:p>
            <a:endParaRPr lang="en-US" sz="1200" dirty="0" smtClean="0"/>
          </a:p>
          <a:p>
            <a:r>
              <a:rPr lang="en-US" sz="1200" dirty="0" smtClean="0"/>
              <a:t>One hundred and fifteen patients who underwent SBRT and 65 SLR were enrolled. The median potential follow-up periods for SBRT and SLR were 6.7 and 5.3years, respectively. No treatment-related deaths were observed. Before PSM, the 5-year overall survival (OS) was 40.3% and 60.5% for SBRT and SLR, respectively (P=0.008). PSM identified 53 patients from each treatment group with similar characteristics: a median age of 76years, a performance status of 0-1, a median </a:t>
            </a:r>
            <a:r>
              <a:rPr lang="en-US" sz="1200" dirty="0" err="1" smtClean="0"/>
              <a:t>tumour</a:t>
            </a:r>
            <a:r>
              <a:rPr lang="en-US" sz="1200" dirty="0" smtClean="0"/>
              <a:t> diameter of ∼20mm, a median FEV1 of ∼1.8L and a median CCI of 1. The difference in OS became insignificant between the matched pairs (40.4% and 55.6% at 5years with SBRT and SLR; P=0.124). The cumulative incidence of cause-specific death was comparable between groups (35.3% and 30.3% at 5years, P=0.427).</a:t>
            </a:r>
          </a:p>
          <a:p>
            <a:endParaRPr lang="en-US" sz="1200" dirty="0" smtClean="0"/>
          </a:p>
          <a:p>
            <a:r>
              <a:rPr lang="en-US" sz="1200" dirty="0" smtClean="0"/>
              <a:t>CONCLUSION: </a:t>
            </a:r>
          </a:p>
          <a:p>
            <a:endParaRPr lang="en-US" sz="1200" dirty="0" smtClean="0"/>
          </a:p>
          <a:p>
            <a:r>
              <a:rPr lang="en-US" sz="1200" dirty="0" smtClean="0"/>
              <a:t>SBRT can be an alternative treatment option to SLR for patients who cannot tolerate lobectomy because of medical comorbidities.</a:t>
            </a:r>
            <a:endParaRPr lang="en-US" sz="1200" dirty="0"/>
          </a:p>
        </p:txBody>
      </p:sp>
    </p:spTree>
    <p:extLst>
      <p:ext uri="{BB962C8B-B14F-4D97-AF65-F5344CB8AC3E}">
        <p14:creationId xmlns:p14="http://schemas.microsoft.com/office/powerpoint/2010/main" val="39778670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74057" y="1481138"/>
            <a:ext cx="4195885"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1600" dirty="0"/>
              <a:t>Stage IIIA non-small cell lung cancer (3). Cancer has spread to (a) the heart; (b) major blood vessels that lead to or from the heart; (c) trachea; (d) esophagus; (e) sternum; and/or (f) carina. Cancer may have spread to the nerve that controls the larynx (not shown)</a:t>
            </a:r>
          </a:p>
        </p:txBody>
      </p:sp>
    </p:spTree>
    <p:extLst>
      <p:ext uri="{BB962C8B-B14F-4D97-AF65-F5344CB8AC3E}">
        <p14:creationId xmlns:p14="http://schemas.microsoft.com/office/powerpoint/2010/main" val="23210998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914400"/>
            <a:ext cx="7086600" cy="3785652"/>
          </a:xfrm>
          <a:prstGeom prst="rect">
            <a:avLst/>
          </a:prstGeom>
        </p:spPr>
        <p:txBody>
          <a:bodyPr wrap="square">
            <a:spAutoFit/>
          </a:bodyPr>
          <a:lstStyle/>
          <a:p>
            <a:r>
              <a:rPr lang="en-US" sz="2400" dirty="0"/>
              <a:t>Some stage IIIA non-small cell lung tumors that have grown into the chest wall may be completely removed. Treatment of chest wall tumors may include the following:</a:t>
            </a:r>
          </a:p>
          <a:p>
            <a:endParaRPr lang="en-US" sz="2400" dirty="0"/>
          </a:p>
          <a:p>
            <a:r>
              <a:rPr lang="en-US" sz="2400" dirty="0"/>
              <a:t>Surgery.</a:t>
            </a:r>
          </a:p>
          <a:p>
            <a:r>
              <a:rPr lang="en-US" sz="2400" dirty="0"/>
              <a:t>Surgery and radiation therapy.</a:t>
            </a:r>
          </a:p>
          <a:p>
            <a:r>
              <a:rPr lang="en-US" sz="2400" dirty="0"/>
              <a:t>Radiation therapy alone.</a:t>
            </a:r>
          </a:p>
          <a:p>
            <a:r>
              <a:rPr lang="en-US" sz="2400" dirty="0"/>
              <a:t>Chemotherapy combined with radiation therapy and/or surgery.</a:t>
            </a:r>
          </a:p>
        </p:txBody>
      </p:sp>
    </p:spTree>
    <p:extLst>
      <p:ext uri="{BB962C8B-B14F-4D97-AF65-F5344CB8AC3E}">
        <p14:creationId xmlns:p14="http://schemas.microsoft.com/office/powerpoint/2010/main" val="8149436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a:xfrm>
            <a:off x="381000" y="457200"/>
            <a:ext cx="8229600" cy="381000"/>
          </a:xfrm>
        </p:spPr>
        <p:txBody>
          <a:bodyPr>
            <a:normAutofit fontScale="90000"/>
          </a:bodyPr>
          <a:lstStyle/>
          <a:p>
            <a:r>
              <a:rPr lang="en-US" dirty="0" smtClean="0"/>
              <a:t>Lung Cancer </a:t>
            </a:r>
            <a:r>
              <a:rPr lang="en-US" sz="3100" dirty="0" smtClean="0"/>
              <a:t>January, 2014 CDC release</a:t>
            </a:r>
            <a:endParaRPr lang="en-US" sz="3100" dirty="0"/>
          </a:p>
        </p:txBody>
      </p:sp>
      <p:pic>
        <p:nvPicPr>
          <p:cNvPr id="1027" name="Picture 3" descr="C:\Users\Ramesh\Desktop\p0109-lung-canc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82675"/>
            <a:ext cx="8229599" cy="577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2308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74057" y="1481138"/>
            <a:ext cx="4195885"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sz="1400" dirty="0"/>
              <a:t>Stage IIIB non-small cell lung cancer (1). Cancer has spread to lymph nodes above the collarbone or on the opposite side of the chest as the primary tumor. The cancer may have spread to (a) the main bronchus; (b) lung lining, chest wall lining, or chest wall; (c) diaphragm; (d) heart or the membrane around it; (e) major blood vessels that lead to or from the heart; (f) trachea; (g) esophagus; (h) sternum; and/or (</a:t>
            </a:r>
            <a:r>
              <a:rPr lang="en-US" sz="1400" dirty="0" err="1"/>
              <a:t>i</a:t>
            </a:r>
            <a:r>
              <a:rPr lang="en-US" sz="1400" dirty="0"/>
              <a:t>) carina; and/or (j) there may be one or more separate tumors in any of the lobes of the lung. Part or all of the lung may have collapsed or become inflamed and cancer may have spread to the backbone and/or the nerves that control the diaphragm and larynx (not shown).</a:t>
            </a:r>
          </a:p>
        </p:txBody>
      </p:sp>
    </p:spTree>
    <p:extLst>
      <p:ext uri="{BB962C8B-B14F-4D97-AF65-F5344CB8AC3E}">
        <p14:creationId xmlns:p14="http://schemas.microsoft.com/office/powerpoint/2010/main" val="27313227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CONCLUSION: </a:t>
            </a:r>
          </a:p>
          <a:p>
            <a:endParaRPr lang="en-US" dirty="0"/>
          </a:p>
          <a:p>
            <a:r>
              <a:rPr lang="en-US" dirty="0"/>
              <a:t>Selection criteria for octogenarians are similar to those applied in the rest of the population. Advanced age is not a factor for increased 30-day mortality or postoperative morbidity.</a:t>
            </a:r>
          </a:p>
          <a:p>
            <a:endParaRPr lang="en-US" dirty="0"/>
          </a:p>
        </p:txBody>
      </p:sp>
      <p:sp>
        <p:nvSpPr>
          <p:cNvPr id="2" name="Title 1"/>
          <p:cNvSpPr>
            <a:spLocks noGrp="1"/>
          </p:cNvSpPr>
          <p:nvPr>
            <p:ph type="title"/>
          </p:nvPr>
        </p:nvSpPr>
        <p:spPr/>
        <p:txBody>
          <a:bodyPr/>
          <a:lstStyle/>
          <a:p>
            <a:r>
              <a:rPr lang="en-US" dirty="0" smtClean="0"/>
              <a:t>Age and </a:t>
            </a:r>
            <a:r>
              <a:rPr lang="en-US" dirty="0" err="1" smtClean="0"/>
              <a:t>pneumonectomy</a:t>
            </a:r>
            <a:endParaRPr lang="en-US" dirty="0"/>
          </a:p>
        </p:txBody>
      </p:sp>
    </p:spTree>
    <p:extLst>
      <p:ext uri="{BB962C8B-B14F-4D97-AF65-F5344CB8AC3E}">
        <p14:creationId xmlns:p14="http://schemas.microsoft.com/office/powerpoint/2010/main" val="1246555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828800"/>
            <a:ext cx="7162800" cy="4401205"/>
          </a:xfrm>
          <a:prstGeom prst="rect">
            <a:avLst/>
          </a:prstGeom>
        </p:spPr>
        <p:txBody>
          <a:bodyPr wrap="square">
            <a:spAutoFit/>
          </a:bodyPr>
          <a:lstStyle/>
          <a:p>
            <a:r>
              <a:rPr lang="en-US" sz="2000" dirty="0"/>
              <a:t>Stage IIIB Non-Small Cell Lung Cancer</a:t>
            </a:r>
          </a:p>
          <a:p>
            <a:r>
              <a:rPr lang="en-US" sz="2000" dirty="0"/>
              <a:t>Treatment of stage IIIB non-small cell lung cancer may include the following:</a:t>
            </a:r>
          </a:p>
          <a:p>
            <a:endParaRPr lang="en-US" sz="2000" dirty="0"/>
          </a:p>
          <a:p>
            <a:r>
              <a:rPr lang="en-US" sz="2000" dirty="0"/>
              <a:t>Chemotherapy followed by external radiation therapy.</a:t>
            </a:r>
          </a:p>
          <a:p>
            <a:r>
              <a:rPr lang="en-US" sz="2000" dirty="0"/>
              <a:t>Chemotherapy and radiation therapy given as separate treatments over the same period of time.</a:t>
            </a:r>
          </a:p>
          <a:p>
            <a:r>
              <a:rPr lang="en-US" sz="2000" dirty="0"/>
              <a:t>Chemotherapy followed by surgery.</a:t>
            </a:r>
          </a:p>
          <a:p>
            <a:r>
              <a:rPr lang="en-US" sz="2000" dirty="0"/>
              <a:t>External radiation therapy alone for patients who cannot be treated with chemotherapy.</a:t>
            </a:r>
          </a:p>
          <a:p>
            <a:r>
              <a:rPr lang="en-US" sz="2000" dirty="0"/>
              <a:t>External or internal radiation therapy as palliative therapy, to relieve pain and other symptoms and improve the quality of life.</a:t>
            </a:r>
          </a:p>
          <a:p>
            <a:r>
              <a:rPr lang="en-US" sz="2000" dirty="0"/>
              <a:t>Clinical trials of new radiation therapy schedules and new combinations of treatments.</a:t>
            </a:r>
          </a:p>
        </p:txBody>
      </p:sp>
    </p:spTree>
    <p:extLst>
      <p:ext uri="{BB962C8B-B14F-4D97-AF65-F5344CB8AC3E}">
        <p14:creationId xmlns:p14="http://schemas.microsoft.com/office/powerpoint/2010/main" val="39659488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74057" y="1481138"/>
            <a:ext cx="4195885"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sz="1400" dirty="0"/>
              <a:t>Stage IIIB non-small cell lung cancer (2). Cancer has spread to certain lymph nodes on the same side of the chest as the primary tumor and to (a) the heart; (b) major blood vessels that lead to or from the heart; (c) trachea; (d) esophagus; (e) sternum; and/or (f) carina; and/or (g) there may be separate tumors in different lobes of the same lung. Cancer may have spread to the backbone and/or the nerve that controls the larynx (not shown).</a:t>
            </a:r>
          </a:p>
        </p:txBody>
      </p:sp>
    </p:spTree>
    <p:extLst>
      <p:ext uri="{BB962C8B-B14F-4D97-AF65-F5344CB8AC3E}">
        <p14:creationId xmlns:p14="http://schemas.microsoft.com/office/powerpoint/2010/main" val="42858246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529" y="838200"/>
            <a:ext cx="7848600" cy="4154984"/>
          </a:xfrm>
          <a:prstGeom prst="rect">
            <a:avLst/>
          </a:prstGeom>
        </p:spPr>
        <p:txBody>
          <a:bodyPr wrap="square">
            <a:spAutoFit/>
          </a:bodyPr>
          <a:lstStyle/>
          <a:p>
            <a:r>
              <a:rPr lang="en-US" sz="2400" dirty="0"/>
              <a:t>Non-small cell lung cancer of the superior sulcus, often called </a:t>
            </a:r>
            <a:r>
              <a:rPr lang="en-US" sz="2400" dirty="0" err="1"/>
              <a:t>Pancoast</a:t>
            </a:r>
            <a:r>
              <a:rPr lang="en-US" sz="2400" dirty="0"/>
              <a:t> tumor, begins in the upper part of the lung and spreads to nearby tissues such as the ribs and vertebrae. Treatment of </a:t>
            </a:r>
            <a:r>
              <a:rPr lang="en-US" sz="2400" dirty="0" err="1"/>
              <a:t>Pancoast</a:t>
            </a:r>
            <a:r>
              <a:rPr lang="en-US" sz="2400" dirty="0"/>
              <a:t> tumors may include the following</a:t>
            </a:r>
            <a:r>
              <a:rPr lang="en-US" sz="2400" dirty="0" smtClean="0"/>
              <a:t>:</a:t>
            </a:r>
          </a:p>
          <a:p>
            <a:r>
              <a:rPr lang="en-US" sz="2400" dirty="0" smtClean="0"/>
              <a:t>Radiation </a:t>
            </a:r>
            <a:r>
              <a:rPr lang="en-US" sz="2400" dirty="0"/>
              <a:t>therapy alone.</a:t>
            </a:r>
          </a:p>
          <a:p>
            <a:r>
              <a:rPr lang="en-US" sz="2400" dirty="0"/>
              <a:t>Radiation therapy followed by surgery.</a:t>
            </a:r>
          </a:p>
          <a:p>
            <a:r>
              <a:rPr lang="en-US" sz="2400" dirty="0"/>
              <a:t>Chemotherapy and radiation therapy given as separate treatments over the same period of time, followed by surgery.</a:t>
            </a:r>
          </a:p>
          <a:p>
            <a:r>
              <a:rPr lang="en-US" sz="2400" dirty="0"/>
              <a:t>Surgery alone.</a:t>
            </a:r>
          </a:p>
          <a:p>
            <a:r>
              <a:rPr lang="en-US" sz="2400" dirty="0"/>
              <a:t>A clinical trial of new combinations of treatments.</a:t>
            </a:r>
          </a:p>
        </p:txBody>
      </p:sp>
    </p:spTree>
    <p:extLst>
      <p:ext uri="{BB962C8B-B14F-4D97-AF65-F5344CB8AC3E}">
        <p14:creationId xmlns:p14="http://schemas.microsoft.com/office/powerpoint/2010/main" val="14445673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57724" y="1481138"/>
            <a:ext cx="4828551"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1600" dirty="0"/>
              <a:t>Stage IV non-small cell lung cancer. The cancer has spread to the other lung, and/or to lymph nodes, fluid around the lungs or heart, and/or other places in the body, such as the brain, liver, adrenal glands, kidneys, or bones.</a:t>
            </a:r>
          </a:p>
        </p:txBody>
      </p:sp>
    </p:spTree>
    <p:extLst>
      <p:ext uri="{BB962C8B-B14F-4D97-AF65-F5344CB8AC3E}">
        <p14:creationId xmlns:p14="http://schemas.microsoft.com/office/powerpoint/2010/main" val="33616048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14400"/>
            <a:ext cx="7924800" cy="3970318"/>
          </a:xfrm>
          <a:prstGeom prst="rect">
            <a:avLst/>
          </a:prstGeom>
        </p:spPr>
        <p:txBody>
          <a:bodyPr wrap="square">
            <a:spAutoFit/>
          </a:bodyPr>
          <a:lstStyle/>
          <a:p>
            <a:r>
              <a:rPr lang="en-US" dirty="0"/>
              <a:t>Stage IV Non-Small Cell Lung Cancer</a:t>
            </a:r>
          </a:p>
          <a:p>
            <a:r>
              <a:rPr lang="en-US" dirty="0"/>
              <a:t>Treatment of stage IV non-small cell lung cancer may include the following:</a:t>
            </a:r>
          </a:p>
          <a:p>
            <a:endParaRPr lang="en-US" dirty="0"/>
          </a:p>
          <a:p>
            <a:r>
              <a:rPr lang="en-US" dirty="0"/>
              <a:t>Combination chemotherapy.</a:t>
            </a:r>
          </a:p>
          <a:p>
            <a:r>
              <a:rPr lang="en-US" dirty="0"/>
              <a:t>Maintenance therapy with an anticancer drug to help keep cancer from progressing, after combination chemotherapy.</a:t>
            </a:r>
          </a:p>
          <a:p>
            <a:r>
              <a:rPr lang="en-US" dirty="0"/>
              <a:t>Combination chemotherapy and targeted therapy with a monoclonal antibody, such as </a:t>
            </a:r>
            <a:r>
              <a:rPr lang="en-US" dirty="0" err="1"/>
              <a:t>bevacizumab</a:t>
            </a:r>
            <a:r>
              <a:rPr lang="en-US" dirty="0"/>
              <a:t> or </a:t>
            </a:r>
            <a:r>
              <a:rPr lang="en-US" dirty="0" err="1"/>
              <a:t>cetuximab</a:t>
            </a:r>
            <a:r>
              <a:rPr lang="en-US" dirty="0"/>
              <a:t>.</a:t>
            </a:r>
          </a:p>
          <a:p>
            <a:r>
              <a:rPr lang="en-US" dirty="0"/>
              <a:t>Targeted therapy with a small-molecule tyrosine kinase inhibitor, such as </a:t>
            </a:r>
            <a:r>
              <a:rPr lang="en-US" dirty="0" err="1"/>
              <a:t>erlotinib</a:t>
            </a:r>
            <a:r>
              <a:rPr lang="en-US" dirty="0"/>
              <a:t> or </a:t>
            </a:r>
            <a:r>
              <a:rPr lang="en-US" dirty="0" err="1"/>
              <a:t>crizotinib</a:t>
            </a:r>
            <a:r>
              <a:rPr lang="en-US" dirty="0"/>
              <a:t>.</a:t>
            </a:r>
          </a:p>
          <a:p>
            <a:r>
              <a:rPr lang="en-US" dirty="0"/>
              <a:t>External radiation therapy as palliative therapy, to relieve pain and other symptoms and improve the quality of life.</a:t>
            </a:r>
          </a:p>
          <a:p>
            <a:r>
              <a:rPr lang="en-US" dirty="0"/>
              <a:t>Laser therapy and/or internal radiation therapy.</a:t>
            </a:r>
          </a:p>
          <a:p>
            <a:r>
              <a:rPr lang="en-US" dirty="0"/>
              <a:t>A clinical trial of new drugs and combinations of treatments.</a:t>
            </a:r>
          </a:p>
        </p:txBody>
      </p:sp>
    </p:spTree>
    <p:extLst>
      <p:ext uri="{BB962C8B-B14F-4D97-AF65-F5344CB8AC3E}">
        <p14:creationId xmlns:p14="http://schemas.microsoft.com/office/powerpoint/2010/main" val="38846314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028343"/>
            <a:ext cx="4572000" cy="4801314"/>
          </a:xfrm>
          <a:prstGeom prst="rect">
            <a:avLst/>
          </a:prstGeom>
        </p:spPr>
        <p:txBody>
          <a:bodyPr>
            <a:spAutoFit/>
          </a:bodyPr>
          <a:lstStyle/>
          <a:p>
            <a:r>
              <a:rPr lang="en-US" dirty="0"/>
              <a:t>Cardiopulmonary Syndrome Overview</a:t>
            </a:r>
          </a:p>
          <a:p>
            <a:endParaRPr lang="en-US" dirty="0"/>
          </a:p>
          <a:p>
            <a:r>
              <a:rPr lang="en-US" dirty="0"/>
              <a:t>Cardiopulmonary syndromes are conditions of the heart and lung that may be caused by cancer or by other health problems. Five cardiopulmonary syndromes that may be caused by cancer are covered in this summary:</a:t>
            </a:r>
          </a:p>
          <a:p>
            <a:endParaRPr lang="en-US" dirty="0"/>
          </a:p>
          <a:p>
            <a:r>
              <a:rPr lang="en-US" dirty="0"/>
              <a:t>Dyspnea (shortness of breath).</a:t>
            </a:r>
          </a:p>
          <a:p>
            <a:r>
              <a:rPr lang="en-US" dirty="0"/>
              <a:t>Chronic cough.</a:t>
            </a:r>
          </a:p>
          <a:p>
            <a:r>
              <a:rPr lang="en-US" dirty="0"/>
              <a:t>Malignant pleural effusion (extra fluid around the lungs).</a:t>
            </a:r>
          </a:p>
          <a:p>
            <a:r>
              <a:rPr lang="en-US" dirty="0"/>
              <a:t>Malignant pericardial effusion (extra fluid in the sac around the heart).</a:t>
            </a:r>
          </a:p>
          <a:p>
            <a:r>
              <a:rPr lang="en-US" dirty="0"/>
              <a:t>Superior vena cava syndrome (a blocked superior vena cava, the large vein that takes blood back to the heart).</a:t>
            </a:r>
          </a:p>
        </p:txBody>
      </p:sp>
    </p:spTree>
    <p:extLst>
      <p:ext uri="{BB962C8B-B14F-4D97-AF65-F5344CB8AC3E}">
        <p14:creationId xmlns:p14="http://schemas.microsoft.com/office/powerpoint/2010/main" val="41420651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457200" lvl="1" indent="0">
              <a:buNone/>
            </a:pPr>
            <a:endParaRPr lang="en-US" sz="4400" dirty="0">
              <a:solidFill>
                <a:srgbClr val="000000"/>
              </a:solidFill>
              <a:latin typeface="Times New Roman"/>
            </a:endParaRPr>
          </a:p>
          <a:p>
            <a:r>
              <a:rPr lang="en-US" sz="1400" b="1" dirty="0" smtClean="0">
                <a:solidFill>
                  <a:srgbClr val="000000"/>
                </a:solidFill>
                <a:latin typeface="Times New Roman"/>
              </a:rPr>
              <a:t>                                  All ages    </a:t>
            </a:r>
            <a:r>
              <a:rPr lang="en-US" sz="1200" b="1" dirty="0" smtClean="0">
                <a:solidFill>
                  <a:srgbClr val="000000"/>
                </a:solidFill>
                <a:latin typeface="Times New Roman"/>
              </a:rPr>
              <a:t>Younger </a:t>
            </a:r>
            <a:r>
              <a:rPr lang="en-US" sz="1200" b="1" dirty="0">
                <a:solidFill>
                  <a:srgbClr val="000000"/>
                </a:solidFill>
                <a:latin typeface="Times New Roman"/>
              </a:rPr>
              <a:t>than </a:t>
            </a:r>
            <a:r>
              <a:rPr lang="en-US" sz="1200" b="1" dirty="0" smtClean="0">
                <a:solidFill>
                  <a:srgbClr val="000000"/>
                </a:solidFill>
                <a:latin typeface="Times New Roman"/>
              </a:rPr>
              <a:t>45     45 </a:t>
            </a:r>
            <a:r>
              <a:rPr lang="en-US" sz="1200" b="1" dirty="0">
                <a:solidFill>
                  <a:srgbClr val="000000"/>
                </a:solidFill>
                <a:latin typeface="Times New Roman"/>
              </a:rPr>
              <a:t>and </a:t>
            </a:r>
            <a:r>
              <a:rPr lang="en-US" sz="1200" b="1" dirty="0" smtClean="0">
                <a:solidFill>
                  <a:srgbClr val="000000"/>
                </a:solidFill>
                <a:latin typeface="Times New Roman"/>
              </a:rPr>
              <a:t>Older   </a:t>
            </a:r>
            <a:r>
              <a:rPr lang="en-US" sz="1400" b="1" dirty="0" smtClean="0">
                <a:solidFill>
                  <a:srgbClr val="000000"/>
                </a:solidFill>
                <a:latin typeface="Times New Roman"/>
              </a:rPr>
              <a:t>Younger </a:t>
            </a:r>
            <a:r>
              <a:rPr lang="en-US" sz="1400" b="1" dirty="0">
                <a:solidFill>
                  <a:srgbClr val="000000"/>
                </a:solidFill>
                <a:latin typeface="Times New Roman"/>
              </a:rPr>
              <a:t>than 65</a:t>
            </a:r>
            <a:r>
              <a:rPr lang="en-US" sz="1400" dirty="0">
                <a:solidFill>
                  <a:srgbClr val="000000"/>
                </a:solidFill>
                <a:latin typeface="Times New Roman"/>
              </a:rPr>
              <a:t>	</a:t>
            </a:r>
            <a:r>
              <a:rPr lang="en-US" sz="1400" dirty="0" smtClean="0">
                <a:solidFill>
                  <a:srgbClr val="000000"/>
                </a:solidFill>
                <a:latin typeface="Times New Roman"/>
              </a:rPr>
              <a:t>   </a:t>
            </a:r>
            <a:r>
              <a:rPr lang="en-US" sz="1400" b="1" dirty="0" smtClean="0">
                <a:solidFill>
                  <a:srgbClr val="000000"/>
                </a:solidFill>
                <a:latin typeface="Times New Roman"/>
              </a:rPr>
              <a:t>65 </a:t>
            </a:r>
            <a:r>
              <a:rPr lang="en-US" sz="1400" b="1" dirty="0">
                <a:solidFill>
                  <a:srgbClr val="000000"/>
                </a:solidFill>
                <a:latin typeface="Times New Roman"/>
              </a:rPr>
              <a:t>and Older</a:t>
            </a:r>
            <a:r>
              <a:rPr lang="en-US" sz="1200" dirty="0">
                <a:solidFill>
                  <a:srgbClr val="000000"/>
                </a:solidFill>
                <a:latin typeface="Times New Roman"/>
              </a:rPr>
              <a:t>	</a:t>
            </a:r>
          </a:p>
          <a:p>
            <a:r>
              <a:rPr lang="en-US" sz="1500" b="1" dirty="0">
                <a:solidFill>
                  <a:srgbClr val="000000"/>
                </a:solidFill>
                <a:latin typeface="Times New Roman"/>
              </a:rPr>
              <a:t>All sites, men</a:t>
            </a:r>
            <a:r>
              <a:rPr lang="en-US" sz="1500" dirty="0">
                <a:solidFill>
                  <a:srgbClr val="000000"/>
                </a:solidFill>
                <a:latin typeface="Times New Roman"/>
              </a:rPr>
              <a:t>	855,220	53,990	</a:t>
            </a:r>
            <a:r>
              <a:rPr lang="en-US" sz="1500" dirty="0" smtClean="0">
                <a:solidFill>
                  <a:srgbClr val="000000"/>
                </a:solidFill>
                <a:latin typeface="Times New Roman"/>
              </a:rPr>
              <a:t>    801,230</a:t>
            </a:r>
            <a:r>
              <a:rPr lang="en-US" sz="1500" dirty="0">
                <a:solidFill>
                  <a:srgbClr val="000000"/>
                </a:solidFill>
                <a:latin typeface="Times New Roman"/>
              </a:rPr>
              <a:t>	</a:t>
            </a:r>
            <a:r>
              <a:rPr lang="en-US" sz="1500" dirty="0" smtClean="0">
                <a:solidFill>
                  <a:srgbClr val="000000"/>
                </a:solidFill>
                <a:latin typeface="Times New Roman"/>
              </a:rPr>
              <a:t>      370,880</a:t>
            </a:r>
            <a:r>
              <a:rPr lang="en-US" sz="1500" dirty="0">
                <a:solidFill>
                  <a:srgbClr val="000000"/>
                </a:solidFill>
                <a:latin typeface="Times New Roman"/>
              </a:rPr>
              <a:t>	</a:t>
            </a:r>
            <a:r>
              <a:rPr lang="en-US" sz="1500" dirty="0" smtClean="0">
                <a:solidFill>
                  <a:srgbClr val="000000"/>
                </a:solidFill>
                <a:latin typeface="Times New Roman"/>
              </a:rPr>
              <a:t>                         484,340</a:t>
            </a:r>
            <a:r>
              <a:rPr lang="en-US" sz="1500" dirty="0">
                <a:solidFill>
                  <a:srgbClr val="000000"/>
                </a:solidFill>
                <a:latin typeface="Times New Roman"/>
              </a:rPr>
              <a:t>	</a:t>
            </a:r>
          </a:p>
          <a:p>
            <a:r>
              <a:rPr lang="en-US" sz="1500" b="1" dirty="0">
                <a:solidFill>
                  <a:srgbClr val="000000"/>
                </a:solidFill>
                <a:latin typeface="Times New Roman"/>
              </a:rPr>
              <a:t>All sites, women</a:t>
            </a:r>
            <a:r>
              <a:rPr lang="en-US" sz="1500" dirty="0">
                <a:solidFill>
                  <a:srgbClr val="000000"/>
                </a:solidFill>
                <a:latin typeface="Times New Roman"/>
              </a:rPr>
              <a:t>	810,320	87,920	</a:t>
            </a:r>
            <a:r>
              <a:rPr lang="en-US" sz="1500" dirty="0" smtClean="0">
                <a:solidFill>
                  <a:srgbClr val="000000"/>
                </a:solidFill>
                <a:latin typeface="Times New Roman"/>
              </a:rPr>
              <a:t>   722,400</a:t>
            </a:r>
            <a:r>
              <a:rPr lang="en-US" sz="1500" dirty="0">
                <a:solidFill>
                  <a:srgbClr val="000000"/>
                </a:solidFill>
                <a:latin typeface="Times New Roman"/>
              </a:rPr>
              <a:t>	</a:t>
            </a:r>
            <a:r>
              <a:rPr lang="en-US" sz="1500" dirty="0" smtClean="0">
                <a:solidFill>
                  <a:srgbClr val="000000"/>
                </a:solidFill>
                <a:latin typeface="Times New Roman"/>
              </a:rPr>
              <a:t>      390,910</a:t>
            </a:r>
            <a:r>
              <a:rPr lang="en-US" sz="1500" dirty="0">
                <a:solidFill>
                  <a:srgbClr val="000000"/>
                </a:solidFill>
                <a:latin typeface="Times New Roman"/>
              </a:rPr>
              <a:t>	</a:t>
            </a:r>
            <a:r>
              <a:rPr lang="en-US" sz="1500" dirty="0" smtClean="0">
                <a:solidFill>
                  <a:srgbClr val="000000"/>
                </a:solidFill>
                <a:latin typeface="Times New Roman"/>
              </a:rPr>
              <a:t>                         419,410</a:t>
            </a:r>
            <a:r>
              <a:rPr lang="en-US" sz="1500" dirty="0">
                <a:solidFill>
                  <a:srgbClr val="000000"/>
                </a:solidFill>
                <a:latin typeface="Times New Roman"/>
              </a:rPr>
              <a:t>	</a:t>
            </a:r>
          </a:p>
          <a:p>
            <a:pPr marL="0" indent="0">
              <a:buNone/>
            </a:pPr>
            <a:r>
              <a:rPr lang="en-US" sz="1400" b="1" dirty="0" smtClean="0">
                <a:solidFill>
                  <a:srgbClr val="000000"/>
                </a:solidFill>
                <a:latin typeface="Times New Roman"/>
              </a:rPr>
              <a:t>       Colon </a:t>
            </a:r>
            <a:r>
              <a:rPr lang="en-US" sz="1400" b="1" dirty="0">
                <a:solidFill>
                  <a:srgbClr val="000000"/>
                </a:solidFill>
                <a:latin typeface="Times New Roman"/>
              </a:rPr>
              <a:t>&amp; rectum, </a:t>
            </a:r>
            <a:r>
              <a:rPr lang="en-US" sz="1500" dirty="0">
                <a:solidFill>
                  <a:srgbClr val="000000"/>
                </a:solidFill>
                <a:latin typeface="Times New Roman"/>
              </a:rPr>
              <a:t>	</a:t>
            </a:r>
            <a:r>
              <a:rPr lang="en-US" sz="1500" dirty="0" smtClean="0">
                <a:solidFill>
                  <a:srgbClr val="000000"/>
                </a:solidFill>
                <a:latin typeface="Times New Roman"/>
              </a:rPr>
              <a:t>  71,830</a:t>
            </a:r>
            <a:r>
              <a:rPr lang="en-US" sz="1500" dirty="0">
                <a:solidFill>
                  <a:srgbClr val="000000"/>
                </a:solidFill>
                <a:latin typeface="Times New Roman"/>
              </a:rPr>
              <a:t>	3,680	</a:t>
            </a:r>
            <a:r>
              <a:rPr lang="en-US" sz="1500" dirty="0" smtClean="0">
                <a:solidFill>
                  <a:srgbClr val="000000"/>
                </a:solidFill>
                <a:latin typeface="Times New Roman"/>
              </a:rPr>
              <a:t>     68,150</a:t>
            </a:r>
            <a:r>
              <a:rPr lang="en-US" sz="1500" dirty="0">
                <a:solidFill>
                  <a:srgbClr val="000000"/>
                </a:solidFill>
                <a:latin typeface="Times New Roman"/>
              </a:rPr>
              <a:t>	</a:t>
            </a:r>
            <a:r>
              <a:rPr lang="en-US" sz="1500" dirty="0" smtClean="0">
                <a:solidFill>
                  <a:srgbClr val="000000"/>
                </a:solidFill>
                <a:latin typeface="Times New Roman"/>
              </a:rPr>
              <a:t>       30,160</a:t>
            </a:r>
            <a:r>
              <a:rPr lang="en-US" sz="1500" dirty="0">
                <a:solidFill>
                  <a:srgbClr val="000000"/>
                </a:solidFill>
                <a:latin typeface="Times New Roman"/>
              </a:rPr>
              <a:t>	</a:t>
            </a:r>
            <a:r>
              <a:rPr lang="en-US" sz="1500" dirty="0" smtClean="0">
                <a:solidFill>
                  <a:srgbClr val="000000"/>
                </a:solidFill>
                <a:latin typeface="Times New Roman"/>
              </a:rPr>
              <a:t>                           41,670</a:t>
            </a:r>
          </a:p>
          <a:p>
            <a:pPr marL="0" indent="0">
              <a:buNone/>
            </a:pPr>
            <a:r>
              <a:rPr lang="en-US" sz="1600" b="1" dirty="0" smtClean="0">
                <a:solidFill>
                  <a:srgbClr val="000000"/>
                </a:solidFill>
                <a:latin typeface="Times New Roman"/>
              </a:rPr>
              <a:t>               men</a:t>
            </a:r>
            <a:r>
              <a:rPr lang="en-US" sz="1500" dirty="0">
                <a:solidFill>
                  <a:srgbClr val="000000"/>
                </a:solidFill>
                <a:latin typeface="Times New Roman"/>
              </a:rPr>
              <a:t>	</a:t>
            </a:r>
          </a:p>
          <a:p>
            <a:r>
              <a:rPr lang="en-US" sz="1400" b="1" dirty="0">
                <a:solidFill>
                  <a:srgbClr val="000000"/>
                </a:solidFill>
                <a:latin typeface="Times New Roman"/>
              </a:rPr>
              <a:t>Colon &amp; rectum</a:t>
            </a:r>
            <a:r>
              <a:rPr lang="en-US" sz="1400" b="1" dirty="0" smtClean="0">
                <a:solidFill>
                  <a:srgbClr val="000000"/>
                </a:solidFill>
                <a:latin typeface="Times New Roman"/>
              </a:rPr>
              <a:t>, </a:t>
            </a:r>
            <a:r>
              <a:rPr lang="en-US" sz="1500" dirty="0">
                <a:solidFill>
                  <a:srgbClr val="000000"/>
                </a:solidFill>
                <a:latin typeface="Times New Roman"/>
              </a:rPr>
              <a:t>	</a:t>
            </a:r>
            <a:r>
              <a:rPr lang="en-US" sz="1500" dirty="0" smtClean="0">
                <a:solidFill>
                  <a:srgbClr val="000000"/>
                </a:solidFill>
                <a:latin typeface="Times New Roman"/>
              </a:rPr>
              <a:t> 65,000</a:t>
            </a:r>
            <a:r>
              <a:rPr lang="en-US" sz="1500" dirty="0">
                <a:solidFill>
                  <a:srgbClr val="000000"/>
                </a:solidFill>
                <a:latin typeface="Times New Roman"/>
              </a:rPr>
              <a:t>	3,260	</a:t>
            </a:r>
            <a:r>
              <a:rPr lang="en-US" sz="1500" dirty="0" smtClean="0">
                <a:solidFill>
                  <a:srgbClr val="000000"/>
                </a:solidFill>
                <a:latin typeface="Times New Roman"/>
              </a:rPr>
              <a:t>     61,740</a:t>
            </a:r>
            <a:r>
              <a:rPr lang="en-US" sz="1500" dirty="0">
                <a:solidFill>
                  <a:srgbClr val="000000"/>
                </a:solidFill>
                <a:latin typeface="Times New Roman"/>
              </a:rPr>
              <a:t>	</a:t>
            </a:r>
            <a:r>
              <a:rPr lang="en-US" sz="1500" dirty="0" smtClean="0">
                <a:solidFill>
                  <a:srgbClr val="000000"/>
                </a:solidFill>
                <a:latin typeface="Times New Roman"/>
              </a:rPr>
              <a:t>       22,820</a:t>
            </a:r>
            <a:r>
              <a:rPr lang="en-US" sz="1500" dirty="0">
                <a:solidFill>
                  <a:srgbClr val="000000"/>
                </a:solidFill>
                <a:latin typeface="Times New Roman"/>
              </a:rPr>
              <a:t>	</a:t>
            </a:r>
            <a:r>
              <a:rPr lang="en-US" sz="1500" dirty="0" smtClean="0">
                <a:solidFill>
                  <a:srgbClr val="000000"/>
                </a:solidFill>
                <a:latin typeface="Times New Roman"/>
              </a:rPr>
              <a:t>                           42,180</a:t>
            </a:r>
            <a:r>
              <a:rPr lang="en-US" sz="1500" dirty="0">
                <a:solidFill>
                  <a:srgbClr val="000000"/>
                </a:solidFill>
                <a:latin typeface="Times New Roman"/>
              </a:rPr>
              <a:t>	</a:t>
            </a:r>
          </a:p>
          <a:p>
            <a:pPr marL="0" indent="0">
              <a:buNone/>
            </a:pPr>
            <a:r>
              <a:rPr lang="sv-SE" sz="1100" b="1" dirty="0" smtClean="0">
                <a:solidFill>
                  <a:srgbClr val="000000"/>
                </a:solidFill>
                <a:latin typeface="Times New Roman"/>
              </a:rPr>
              <a:t>                  </a:t>
            </a:r>
            <a:r>
              <a:rPr lang="sv-SE" sz="1400" b="1" dirty="0">
                <a:solidFill>
                  <a:srgbClr val="000000"/>
                </a:solidFill>
                <a:latin typeface="Times New Roman"/>
              </a:rPr>
              <a:t>women</a:t>
            </a:r>
          </a:p>
          <a:p>
            <a:pPr marL="0" indent="0">
              <a:buNone/>
            </a:pPr>
            <a:r>
              <a:rPr lang="sv-SE" sz="1400" b="1" dirty="0" smtClean="0">
                <a:solidFill>
                  <a:srgbClr val="000000"/>
                </a:solidFill>
                <a:latin typeface="Times New Roman"/>
              </a:rPr>
              <a:t>      Lung </a:t>
            </a:r>
            <a:r>
              <a:rPr lang="sv-SE" sz="1400" b="1" dirty="0">
                <a:solidFill>
                  <a:srgbClr val="000000"/>
                </a:solidFill>
                <a:latin typeface="Times New Roman"/>
              </a:rPr>
              <a:t>&amp; bronchus, </a:t>
            </a:r>
            <a:r>
              <a:rPr lang="sv-SE" sz="1500" dirty="0">
                <a:solidFill>
                  <a:srgbClr val="000000"/>
                </a:solidFill>
                <a:latin typeface="Times New Roman"/>
              </a:rPr>
              <a:t>	116,000	1,690	</a:t>
            </a:r>
            <a:r>
              <a:rPr lang="sv-SE" sz="1500" dirty="0" smtClean="0">
                <a:solidFill>
                  <a:srgbClr val="000000"/>
                </a:solidFill>
                <a:latin typeface="Times New Roman"/>
              </a:rPr>
              <a:t>   114,310</a:t>
            </a:r>
            <a:r>
              <a:rPr lang="sv-SE" sz="1500" dirty="0">
                <a:solidFill>
                  <a:srgbClr val="000000"/>
                </a:solidFill>
                <a:latin typeface="Times New Roman"/>
              </a:rPr>
              <a:t>	</a:t>
            </a:r>
            <a:r>
              <a:rPr lang="sv-SE" sz="1500" dirty="0" smtClean="0">
                <a:solidFill>
                  <a:srgbClr val="000000"/>
                </a:solidFill>
                <a:latin typeface="Times New Roman"/>
              </a:rPr>
              <a:t>       38,190</a:t>
            </a:r>
            <a:r>
              <a:rPr lang="sv-SE" sz="1500" dirty="0">
                <a:solidFill>
                  <a:srgbClr val="000000"/>
                </a:solidFill>
                <a:latin typeface="Times New Roman"/>
              </a:rPr>
              <a:t>	</a:t>
            </a:r>
            <a:r>
              <a:rPr lang="sv-SE" sz="1500" dirty="0" smtClean="0">
                <a:solidFill>
                  <a:srgbClr val="000000"/>
                </a:solidFill>
                <a:latin typeface="Times New Roman"/>
              </a:rPr>
              <a:t>                           77,810</a:t>
            </a:r>
            <a:r>
              <a:rPr lang="sv-SE" sz="1500" dirty="0">
                <a:solidFill>
                  <a:srgbClr val="000000"/>
                </a:solidFill>
                <a:latin typeface="Times New Roman"/>
              </a:rPr>
              <a:t>	</a:t>
            </a:r>
            <a:endParaRPr lang="sv-SE" sz="1500" dirty="0" smtClean="0">
              <a:solidFill>
                <a:srgbClr val="000000"/>
              </a:solidFill>
              <a:latin typeface="Times New Roman"/>
            </a:endParaRPr>
          </a:p>
          <a:p>
            <a:pPr marL="0" indent="0">
              <a:buNone/>
            </a:pPr>
            <a:r>
              <a:rPr lang="sv-SE" sz="1600" b="1" dirty="0" smtClean="0">
                <a:solidFill>
                  <a:srgbClr val="000000"/>
                </a:solidFill>
                <a:latin typeface="Times New Roman"/>
              </a:rPr>
              <a:t>         men</a:t>
            </a:r>
            <a:endParaRPr lang="sv-SE" sz="1500" dirty="0">
              <a:solidFill>
                <a:srgbClr val="000000"/>
              </a:solidFill>
              <a:latin typeface="Times New Roman"/>
            </a:endParaRPr>
          </a:p>
          <a:p>
            <a:pPr marL="0" indent="0">
              <a:buNone/>
            </a:pPr>
            <a:r>
              <a:rPr lang="en-US" sz="1400" b="1" dirty="0" smtClean="0">
                <a:solidFill>
                  <a:srgbClr val="000000"/>
                </a:solidFill>
                <a:latin typeface="Times New Roman"/>
              </a:rPr>
              <a:t>     Lung </a:t>
            </a:r>
            <a:r>
              <a:rPr lang="en-US" sz="1400" b="1" dirty="0">
                <a:solidFill>
                  <a:srgbClr val="000000"/>
                </a:solidFill>
                <a:latin typeface="Times New Roman"/>
              </a:rPr>
              <a:t>&amp; bronchus, </a:t>
            </a:r>
            <a:r>
              <a:rPr lang="en-US" sz="1400" b="1" dirty="0" smtClean="0">
                <a:solidFill>
                  <a:srgbClr val="000000"/>
                </a:solidFill>
                <a:latin typeface="Times New Roman"/>
              </a:rPr>
              <a:t>    </a:t>
            </a:r>
            <a:r>
              <a:rPr lang="en-US" sz="1500" dirty="0" smtClean="0">
                <a:solidFill>
                  <a:srgbClr val="000000"/>
                </a:solidFill>
                <a:latin typeface="Times New Roman"/>
              </a:rPr>
              <a:t>108,210</a:t>
            </a:r>
            <a:r>
              <a:rPr lang="en-US" sz="1500" dirty="0">
                <a:solidFill>
                  <a:srgbClr val="000000"/>
                </a:solidFill>
                <a:latin typeface="Times New Roman"/>
              </a:rPr>
              <a:t>	2,020	</a:t>
            </a:r>
            <a:r>
              <a:rPr lang="en-US" sz="1500" dirty="0" smtClean="0">
                <a:solidFill>
                  <a:srgbClr val="000000"/>
                </a:solidFill>
                <a:latin typeface="Times New Roman"/>
              </a:rPr>
              <a:t>   106,190</a:t>
            </a:r>
            <a:r>
              <a:rPr lang="en-US" sz="1500" dirty="0">
                <a:solidFill>
                  <a:srgbClr val="000000"/>
                </a:solidFill>
                <a:latin typeface="Times New Roman"/>
              </a:rPr>
              <a:t>	</a:t>
            </a:r>
            <a:r>
              <a:rPr lang="en-US" sz="1500" dirty="0" smtClean="0">
                <a:solidFill>
                  <a:srgbClr val="000000"/>
                </a:solidFill>
                <a:latin typeface="Times New Roman"/>
              </a:rPr>
              <a:t>       34,410</a:t>
            </a:r>
            <a:r>
              <a:rPr lang="en-US" sz="1500" dirty="0">
                <a:solidFill>
                  <a:srgbClr val="000000"/>
                </a:solidFill>
                <a:latin typeface="Times New Roman"/>
              </a:rPr>
              <a:t>	</a:t>
            </a:r>
            <a:r>
              <a:rPr lang="en-US" sz="1500" dirty="0" smtClean="0">
                <a:solidFill>
                  <a:srgbClr val="000000"/>
                </a:solidFill>
                <a:latin typeface="Times New Roman"/>
              </a:rPr>
              <a:t>                           73,800</a:t>
            </a:r>
            <a:r>
              <a:rPr lang="en-US" sz="1500" dirty="0">
                <a:solidFill>
                  <a:srgbClr val="000000"/>
                </a:solidFill>
                <a:latin typeface="Times New Roman"/>
              </a:rPr>
              <a:t>	</a:t>
            </a:r>
            <a:endParaRPr lang="en-US" sz="1500" dirty="0" smtClean="0">
              <a:solidFill>
                <a:srgbClr val="000000"/>
              </a:solidFill>
              <a:latin typeface="Times New Roman"/>
            </a:endParaRPr>
          </a:p>
          <a:p>
            <a:pPr marL="0" indent="0">
              <a:buNone/>
            </a:pPr>
            <a:r>
              <a:rPr lang="en-US" sz="1600" b="1" dirty="0" smtClean="0">
                <a:solidFill>
                  <a:srgbClr val="000000"/>
                </a:solidFill>
                <a:latin typeface="Times New Roman"/>
              </a:rPr>
              <a:t>       women</a:t>
            </a:r>
            <a:endParaRPr lang="en-US" sz="1500" dirty="0">
              <a:solidFill>
                <a:srgbClr val="000000"/>
              </a:solidFill>
              <a:latin typeface="Times New Roman"/>
            </a:endParaRPr>
          </a:p>
          <a:p>
            <a:r>
              <a:rPr lang="en-US" sz="1500" b="1" dirty="0">
                <a:solidFill>
                  <a:srgbClr val="000000"/>
                </a:solidFill>
                <a:latin typeface="Times New Roman"/>
              </a:rPr>
              <a:t>Breast, women</a:t>
            </a:r>
            <a:r>
              <a:rPr lang="en-US" sz="1500" dirty="0">
                <a:solidFill>
                  <a:srgbClr val="000000"/>
                </a:solidFill>
                <a:latin typeface="Times New Roman"/>
              </a:rPr>
              <a:t>	232,670	25,500	</a:t>
            </a:r>
            <a:r>
              <a:rPr lang="en-US" sz="1500" dirty="0" smtClean="0">
                <a:solidFill>
                  <a:srgbClr val="000000"/>
                </a:solidFill>
                <a:latin typeface="Times New Roman"/>
              </a:rPr>
              <a:t>   207,170</a:t>
            </a:r>
            <a:r>
              <a:rPr lang="en-US" sz="1500" dirty="0">
                <a:solidFill>
                  <a:srgbClr val="000000"/>
                </a:solidFill>
                <a:latin typeface="Times New Roman"/>
              </a:rPr>
              <a:t>	</a:t>
            </a:r>
            <a:r>
              <a:rPr lang="en-US" sz="1500" dirty="0" smtClean="0">
                <a:solidFill>
                  <a:srgbClr val="000000"/>
                </a:solidFill>
                <a:latin typeface="Times New Roman"/>
              </a:rPr>
              <a:t>     133,310</a:t>
            </a:r>
            <a:r>
              <a:rPr lang="en-US" sz="1500" dirty="0">
                <a:solidFill>
                  <a:srgbClr val="000000"/>
                </a:solidFill>
                <a:latin typeface="Times New Roman"/>
              </a:rPr>
              <a:t>	</a:t>
            </a:r>
            <a:r>
              <a:rPr lang="en-US" sz="1500" dirty="0" smtClean="0">
                <a:solidFill>
                  <a:srgbClr val="000000"/>
                </a:solidFill>
                <a:latin typeface="Times New Roman"/>
              </a:rPr>
              <a:t>                           99,360</a:t>
            </a:r>
            <a:r>
              <a:rPr lang="en-US" sz="1500" dirty="0">
                <a:solidFill>
                  <a:srgbClr val="000000"/>
                </a:solidFill>
                <a:latin typeface="Times New Roman"/>
              </a:rPr>
              <a:t>	</a:t>
            </a:r>
            <a:endParaRPr lang="en-US" sz="1500" dirty="0" smtClean="0">
              <a:solidFill>
                <a:srgbClr val="000000"/>
              </a:solidFill>
              <a:latin typeface="Times New Roman"/>
            </a:endParaRPr>
          </a:p>
          <a:p>
            <a:endParaRPr lang="en-US" sz="1500" dirty="0">
              <a:solidFill>
                <a:srgbClr val="000000"/>
              </a:solidFill>
              <a:latin typeface="Times New Roman"/>
            </a:endParaRPr>
          </a:p>
          <a:p>
            <a:r>
              <a:rPr lang="it-IT" sz="1500" b="1" dirty="0">
                <a:solidFill>
                  <a:srgbClr val="000000"/>
                </a:solidFill>
                <a:latin typeface="Times New Roman"/>
              </a:rPr>
              <a:t>Prostate </a:t>
            </a:r>
            <a:r>
              <a:rPr lang="it-IT" sz="1500" dirty="0">
                <a:solidFill>
                  <a:srgbClr val="000000"/>
                </a:solidFill>
                <a:latin typeface="Times New Roman"/>
              </a:rPr>
              <a:t>	233,000	1,430	</a:t>
            </a:r>
            <a:r>
              <a:rPr lang="it-IT" sz="1500" dirty="0" smtClean="0">
                <a:solidFill>
                  <a:srgbClr val="000000"/>
                </a:solidFill>
                <a:latin typeface="Times New Roman"/>
              </a:rPr>
              <a:t>   231,570</a:t>
            </a:r>
            <a:r>
              <a:rPr lang="it-IT" sz="1500" dirty="0">
                <a:solidFill>
                  <a:srgbClr val="000000"/>
                </a:solidFill>
                <a:latin typeface="Times New Roman"/>
              </a:rPr>
              <a:t>	</a:t>
            </a:r>
            <a:r>
              <a:rPr lang="it-IT" sz="1500" dirty="0" smtClean="0">
                <a:solidFill>
                  <a:srgbClr val="000000"/>
                </a:solidFill>
                <a:latin typeface="Times New Roman"/>
              </a:rPr>
              <a:t>       98,010</a:t>
            </a:r>
            <a:r>
              <a:rPr lang="it-IT" sz="1500" dirty="0">
                <a:solidFill>
                  <a:srgbClr val="000000"/>
                </a:solidFill>
                <a:latin typeface="Times New Roman"/>
              </a:rPr>
              <a:t>	</a:t>
            </a:r>
            <a:r>
              <a:rPr lang="it-IT" sz="1500" dirty="0" smtClean="0">
                <a:solidFill>
                  <a:srgbClr val="000000"/>
                </a:solidFill>
                <a:latin typeface="Times New Roman"/>
              </a:rPr>
              <a:t>                         134,990</a:t>
            </a:r>
            <a:r>
              <a:rPr lang="it-IT" sz="1500" dirty="0">
                <a:solidFill>
                  <a:srgbClr val="000000"/>
                </a:solidFill>
                <a:latin typeface="Times New Roman"/>
              </a:rPr>
              <a:t>	</a:t>
            </a:r>
          </a:p>
          <a:p>
            <a:endParaRPr lang="en-US" sz="2200" dirty="0"/>
          </a:p>
        </p:txBody>
      </p:sp>
      <p:sp>
        <p:nvSpPr>
          <p:cNvPr id="2" name="Title 1"/>
          <p:cNvSpPr>
            <a:spLocks noGrp="1"/>
          </p:cNvSpPr>
          <p:nvPr>
            <p:ph type="title"/>
          </p:nvPr>
        </p:nvSpPr>
        <p:spPr>
          <a:xfrm>
            <a:off x="533400" y="228600"/>
            <a:ext cx="8229600" cy="1265238"/>
          </a:xfrm>
        </p:spPr>
        <p:txBody>
          <a:bodyPr>
            <a:noAutofit/>
          </a:bodyPr>
          <a:lstStyle/>
          <a:p>
            <a:r>
              <a:rPr lang="en-US" sz="2800" dirty="0"/>
              <a:t>American Cancer Society</a:t>
            </a:r>
            <a:br>
              <a:rPr lang="en-US" sz="2800" dirty="0"/>
            </a:br>
            <a:r>
              <a:rPr lang="en-US" sz="2800" dirty="0"/>
              <a:t>Estimated New Cancer Cases by Sex and Age (Years), 2014</a:t>
            </a:r>
          </a:p>
        </p:txBody>
      </p:sp>
    </p:spTree>
    <p:extLst>
      <p:ext uri="{BB962C8B-B14F-4D97-AF65-F5344CB8AC3E}">
        <p14:creationId xmlns:p14="http://schemas.microsoft.com/office/powerpoint/2010/main" val="15260240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295400"/>
            <a:ext cx="4419600" cy="5334000"/>
          </a:xfrm>
        </p:spPr>
        <p:txBody>
          <a:bodyPr>
            <a:normAutofit fontScale="62500" lnSpcReduction="20000"/>
          </a:bodyPr>
          <a:lstStyle/>
          <a:p>
            <a:r>
              <a:rPr lang="en-US" dirty="0"/>
              <a:t>Researchers from The Cancer Genome Atlas (TCGA) Research Network have identified novel mutations in a well-known cancer-causing pathway in lung adenocarcinoma, the most common subtype of lung cancer. Knowledge of these genomic changes may expand the number of possible therapeutic targets for this disease and potentially identify a greater number of patients with treatable mutations because many potent cancer drugs that target these mutations already exist.</a:t>
            </a:r>
          </a:p>
        </p:txBody>
      </p:sp>
      <p:sp>
        <p:nvSpPr>
          <p:cNvPr id="4" name="Content Placeholder 3"/>
          <p:cNvSpPr>
            <a:spLocks noGrp="1"/>
          </p:cNvSpPr>
          <p:nvPr>
            <p:ph sz="half" idx="2"/>
          </p:nvPr>
        </p:nvSpPr>
        <p:spPr>
          <a:xfrm>
            <a:off x="4648200" y="1295400"/>
            <a:ext cx="4267200" cy="5334000"/>
          </a:xfrm>
        </p:spPr>
        <p:txBody>
          <a:bodyPr>
            <a:normAutofit fontScale="62500" lnSpcReduction="20000"/>
          </a:bodyPr>
          <a:lstStyle/>
          <a:p>
            <a:r>
              <a:rPr lang="en-US" dirty="0"/>
              <a:t>In this new study, published online July 9, 2014, in the journal Nature, researchers examined the genomes, RNA, and some protein from 230 lung adenocarcinoma samples. In three-quarters of the samples, the scientists ultimately identified mutations that put a cell signaling pathway known as the RTK/RAS/RAF pathway into overdrive. Mutations affecting the RTK/RAS/RAF pathway can cause it to become stuck in the “on” state. As a result, signals that promote cancer cell proliferation and survival are produced continuously. However, some drugs currently available curb aberrant activity of this pathway and prompt therapeutic responses in patients.</a:t>
            </a:r>
          </a:p>
        </p:txBody>
      </p:sp>
      <p:sp>
        <p:nvSpPr>
          <p:cNvPr id="2" name="Title 1"/>
          <p:cNvSpPr>
            <a:spLocks noGrp="1"/>
          </p:cNvSpPr>
          <p:nvPr>
            <p:ph type="title"/>
          </p:nvPr>
        </p:nvSpPr>
        <p:spPr>
          <a:xfrm>
            <a:off x="381000" y="228600"/>
            <a:ext cx="8458200" cy="762000"/>
          </a:xfrm>
        </p:spPr>
        <p:txBody>
          <a:bodyPr>
            <a:normAutofit/>
          </a:bodyPr>
          <a:lstStyle/>
          <a:p>
            <a:r>
              <a:rPr lang="en-US" sz="1800" dirty="0" smtClean="0"/>
              <a:t> </a:t>
            </a:r>
            <a:endParaRPr lang="en-US" sz="1800" dirty="0"/>
          </a:p>
        </p:txBody>
      </p:sp>
      <p:sp>
        <p:nvSpPr>
          <p:cNvPr id="5" name="Rectangle 4"/>
          <p:cNvSpPr/>
          <p:nvPr/>
        </p:nvSpPr>
        <p:spPr>
          <a:xfrm>
            <a:off x="609600" y="228600"/>
            <a:ext cx="8229600" cy="646331"/>
          </a:xfrm>
          <a:prstGeom prst="rect">
            <a:avLst/>
          </a:prstGeom>
        </p:spPr>
        <p:txBody>
          <a:bodyPr wrap="square">
            <a:spAutoFit/>
          </a:bodyPr>
          <a:lstStyle/>
          <a:p>
            <a:r>
              <a:rPr lang="en-US" dirty="0" smtClean="0"/>
              <a:t>                                     NATIONAL CANCER INSTITUTE Press </a:t>
            </a:r>
            <a:r>
              <a:rPr lang="en-US" dirty="0"/>
              <a:t>Release</a:t>
            </a:r>
          </a:p>
          <a:p>
            <a:r>
              <a:rPr lang="en-US" dirty="0"/>
              <a:t>Study identifies novel genomic changes in the most common type of lung cancer</a:t>
            </a:r>
          </a:p>
        </p:txBody>
      </p:sp>
    </p:spTree>
    <p:extLst>
      <p:ext uri="{BB962C8B-B14F-4D97-AF65-F5344CB8AC3E}">
        <p14:creationId xmlns:p14="http://schemas.microsoft.com/office/powerpoint/2010/main" val="3754890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487" y="273050"/>
            <a:ext cx="2095500" cy="1784350"/>
          </a:xfrm>
        </p:spPr>
        <p:txBody>
          <a:bodyPr/>
          <a:lstStyle/>
          <a:p>
            <a:endParaRPr lang="en-US" dirty="0"/>
          </a:p>
        </p:txBody>
      </p:sp>
      <p:sp>
        <p:nvSpPr>
          <p:cNvPr id="4" name="Text Placeholder 3"/>
          <p:cNvSpPr>
            <a:spLocks noGrp="1"/>
          </p:cNvSpPr>
          <p:nvPr>
            <p:ph type="body" idx="2"/>
          </p:nvPr>
        </p:nvSpPr>
        <p:spPr>
          <a:xfrm>
            <a:off x="457200" y="2736574"/>
            <a:ext cx="4648200" cy="4114800"/>
          </a:xfrm>
        </p:spPr>
        <p:txBody>
          <a:bodyPr>
            <a:normAutofit fontScale="92500" lnSpcReduction="10000"/>
          </a:bodyPr>
          <a:lstStyle/>
          <a:p>
            <a:r>
              <a:rPr lang="en-US" sz="1800" dirty="0"/>
              <a:t>In 143 out of 230 samples (62%), the researchers found known activating mutations (misspellings) in oncogenes—genes known to have the potential to cause cancer when mutated or expressed at high level. To identify additional alterations, the investigators looked at DNA copy number changes—changes in gene number from the deletion or multiplication (amplification) of sections of DNA. They detected amplification of 2 oncogenes, ERBB2 and MET, that are part of a signaling pathway known as RTK/RAS/RAF. These mutations cause the pathway to become stuck in the “on” state, triggering tumor cell growth and survival. </a:t>
            </a:r>
          </a:p>
          <a:p>
            <a:endParaRPr lang="en-US" sz="1800" dirty="0"/>
          </a:p>
        </p:txBody>
      </p:sp>
      <p:sp>
        <p:nvSpPr>
          <p:cNvPr id="3" name="Content Placeholder 2"/>
          <p:cNvSpPr>
            <a:spLocks noGrp="1"/>
          </p:cNvSpPr>
          <p:nvPr>
            <p:ph sz="half" idx="1"/>
          </p:nvPr>
        </p:nvSpPr>
        <p:spPr>
          <a:xfrm>
            <a:off x="4953000" y="990600"/>
            <a:ext cx="4038600" cy="5668963"/>
          </a:xfrm>
        </p:spPr>
        <p:txBody>
          <a:bodyPr>
            <a:normAutofit fontScale="62500" lnSpcReduction="20000"/>
          </a:bodyPr>
          <a:lstStyle/>
          <a:p>
            <a:endParaRPr lang="en-US" dirty="0"/>
          </a:p>
          <a:p>
            <a:r>
              <a:rPr lang="en-US" dirty="0"/>
              <a:t>The researchers also identified mutations in other genes—including NF1 and RIT1, part of the RTK/RAS/RAF pathway—that can drive lung adenocarcinomas. By analyzing DNA, RNA, and protein levels, the team determined that several metabolic pathways were activated in the tumor samples. Overall, 76% of the samples had mutations that activate the RTK/RAS/RAF pathway. This work may lead to refinements in how cancers are classified and could lead to more personalized diagnosis and treatment. </a:t>
            </a:r>
          </a:p>
          <a:p>
            <a:endParaRPr lang="en-US" dirty="0"/>
          </a:p>
        </p:txBody>
      </p:sp>
      <p:pic>
        <p:nvPicPr>
          <p:cNvPr id="3074" name="Picture 2" descr="C:\Users\Ramesh\Desktop\cancer_a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987"/>
            <a:ext cx="2895599" cy="2527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8166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a:xfrm>
            <a:off x="457200" y="274638"/>
            <a:ext cx="8229600" cy="868362"/>
          </a:xfrm>
        </p:spPr>
        <p:txBody>
          <a:bodyPr>
            <a:normAutofit fontScale="90000"/>
          </a:bodyPr>
          <a:lstStyle/>
          <a:p>
            <a:r>
              <a:rPr lang="en-US" dirty="0" smtClean="0"/>
              <a:t>Lung Cancer in Bunch of Air Sacs </a:t>
            </a:r>
            <a:endParaRPr lang="en-US" dirty="0"/>
          </a:p>
        </p:txBody>
      </p:sp>
      <p:pic>
        <p:nvPicPr>
          <p:cNvPr id="4098" name="Picture 2" descr="C:\Users\Ramesh\Desktop\scisource_sr4586_slide-43f3e0181c14f56c871ed3935383ca2391a3ec06-s40-c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305800" cy="5370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7330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buNone/>
            </a:pPr>
            <a:endParaRPr lang="en-US" dirty="0"/>
          </a:p>
          <a:p>
            <a:r>
              <a:rPr lang="en-US" dirty="0"/>
              <a:t>The USPSTF recommends annual screening for lung cancer with low-dose computed tomography (LDCT) in adults aged 55 to 80 years who have a 30 pack-year smoking history and currently smoke or have quit within the past 15 years. Screening should be discontinued once a person has not smoked for 15 years or develops a health problem that substantially limits life expectancy or the ability or willingness to have curative lung surgery. (B recommendation)</a:t>
            </a:r>
          </a:p>
          <a:p>
            <a:endParaRPr lang="en-US" dirty="0"/>
          </a:p>
        </p:txBody>
      </p:sp>
      <p:sp>
        <p:nvSpPr>
          <p:cNvPr id="2" name="Title 1"/>
          <p:cNvSpPr>
            <a:spLocks noGrp="1"/>
          </p:cNvSpPr>
          <p:nvPr>
            <p:ph type="title"/>
          </p:nvPr>
        </p:nvSpPr>
        <p:spPr>
          <a:xfrm>
            <a:off x="533400" y="457200"/>
            <a:ext cx="8229600" cy="1066800"/>
          </a:xfrm>
        </p:spPr>
        <p:txBody>
          <a:bodyPr>
            <a:normAutofit fontScale="90000"/>
          </a:bodyPr>
          <a:lstStyle/>
          <a:p>
            <a:r>
              <a:rPr lang="en-US" sz="1600" dirty="0"/>
              <a:t>Clinical Guidelines | 4 March 2014  </a:t>
            </a:r>
            <a:r>
              <a:rPr lang="en-US" sz="1600" dirty="0" smtClean="0"/>
              <a:t/>
            </a:r>
            <a:br>
              <a:rPr lang="en-US" sz="1600" dirty="0" smtClean="0"/>
            </a:br>
            <a:r>
              <a:rPr lang="en-US" sz="2700" dirty="0" smtClean="0"/>
              <a:t>Screening </a:t>
            </a:r>
            <a:r>
              <a:rPr lang="en-US" sz="2700" dirty="0"/>
              <a:t>for Lung Cancer: U.S. Preventive Services Task Force Recommendation Statement </a:t>
            </a:r>
            <a:r>
              <a:rPr lang="en-US" sz="2700" dirty="0" smtClean="0"/>
              <a:t> </a:t>
            </a:r>
            <a:r>
              <a:rPr lang="en-US" dirty="0"/>
              <a:t/>
            </a:r>
            <a:br>
              <a:rPr lang="en-US" dirty="0"/>
            </a:br>
            <a:endParaRPr lang="en-US" sz="2700" dirty="0"/>
          </a:p>
        </p:txBody>
      </p:sp>
    </p:spTree>
    <p:extLst>
      <p:ext uri="{BB962C8B-B14F-4D97-AF65-F5344CB8AC3E}">
        <p14:creationId xmlns:p14="http://schemas.microsoft.com/office/powerpoint/2010/main" val="12378617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a:t>INTERPRETATION: </a:t>
            </a:r>
          </a:p>
          <a:p>
            <a:r>
              <a:rPr lang="en-US" dirty="0" smtClean="0"/>
              <a:t>Small </a:t>
            </a:r>
            <a:r>
              <a:rPr lang="en-US" dirty="0"/>
              <a:t>nodules (those with a volume &lt;100 mm3 or diameter &lt;5 mm) are not predictive for lung cancer. Immediate diagnostic evaluation is necessary for large nodules (≥300 mm3 or ≥10 mm). Volume doubling time assessment is advocated only for intermediate-sized nodules (with a volume ranging between 100-300 mm3 or diameter of 5-10 mm). Nodule management protocols based on these thresholds performed better than the simulated ACCP nodule protocol.</a:t>
            </a:r>
          </a:p>
          <a:p>
            <a:r>
              <a:rPr lang="en-US" dirty="0" smtClean="0"/>
              <a:t>Ground Glass Nodules</a:t>
            </a:r>
          </a:p>
          <a:p>
            <a:r>
              <a:rPr lang="en-US" dirty="0" smtClean="0"/>
              <a:t>Solid Nodules</a:t>
            </a:r>
          </a:p>
          <a:p>
            <a:r>
              <a:rPr lang="en-US" dirty="0" smtClean="0"/>
              <a:t>Semi solid Nodules</a:t>
            </a:r>
          </a:p>
          <a:p>
            <a:r>
              <a:rPr lang="en-US" dirty="0" smtClean="0"/>
              <a:t>Spiculated Nodules</a:t>
            </a:r>
            <a:endParaRPr lang="en-US" dirty="0"/>
          </a:p>
          <a:p>
            <a:r>
              <a:rPr lang="en-US" dirty="0" smtClean="0"/>
              <a:t>Pop corn Calcified Nodules</a:t>
            </a:r>
          </a:p>
          <a:p>
            <a:r>
              <a:rPr lang="en-US" dirty="0" smtClean="0"/>
              <a:t>Fully calcified Nodules</a:t>
            </a:r>
            <a:endParaRPr lang="en-US" dirty="0"/>
          </a:p>
          <a:p>
            <a:r>
              <a:rPr lang="en-US" dirty="0" smtClean="0"/>
              <a:t>Cystic Nodules</a:t>
            </a:r>
          </a:p>
          <a:p>
            <a:r>
              <a:rPr lang="en-US" dirty="0" smtClean="0"/>
              <a:t>Cavitary Nodules</a:t>
            </a:r>
            <a:endParaRPr lang="en-US" dirty="0"/>
          </a:p>
        </p:txBody>
      </p:sp>
      <p:sp>
        <p:nvSpPr>
          <p:cNvPr id="2" name="Title 1"/>
          <p:cNvSpPr>
            <a:spLocks noGrp="1"/>
          </p:cNvSpPr>
          <p:nvPr>
            <p:ph type="title"/>
          </p:nvPr>
        </p:nvSpPr>
        <p:spPr/>
        <p:txBody>
          <a:bodyPr/>
          <a:lstStyle/>
          <a:p>
            <a:r>
              <a:rPr lang="en-US" dirty="0" smtClean="0"/>
              <a:t>Lung nodules</a:t>
            </a:r>
            <a:endParaRPr lang="en-US" dirty="0"/>
          </a:p>
        </p:txBody>
      </p:sp>
    </p:spTree>
    <p:extLst>
      <p:ext uri="{BB962C8B-B14F-4D97-AF65-F5344CB8AC3E}">
        <p14:creationId xmlns:p14="http://schemas.microsoft.com/office/powerpoint/2010/main" val="4924575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360</TotalTime>
  <Words>3380</Words>
  <Application>Microsoft Office PowerPoint</Application>
  <PresentationFormat>On-screen Show (4:3)</PresentationFormat>
  <Paragraphs>191</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Concourse</vt:lpstr>
      <vt:lpstr>Lung Cancer    Update2014</vt:lpstr>
      <vt:lpstr>Epidemiology</vt:lpstr>
      <vt:lpstr>Lung Cancer January, 2014 CDC release</vt:lpstr>
      <vt:lpstr>American Cancer Society Estimated New Cancer Cases by Sex and Age (Years), 2014</vt:lpstr>
      <vt:lpstr> </vt:lpstr>
      <vt:lpstr>PowerPoint Presentation</vt:lpstr>
      <vt:lpstr>Lung Cancer in Bunch of Air Sacs </vt:lpstr>
      <vt:lpstr>Clinical Guidelines | 4 March 2014   Screening for Lung Cancer: U.S. Preventive Services Task Force Recommendation Statement   </vt:lpstr>
      <vt:lpstr>Lung nodules</vt:lpstr>
      <vt:lpstr>Fine-needle aspiration (FNA) biopsy of the lung: The removal of tissue or fluid from the lung, using a thin needle. A CT scan, ultrasound, or other imaging procedure is used to find the abnormal tissue or fluid in the lung. A small incision may be made in the skin where the biopsy needle is inserted into the abnormal tissue or fluid. A sample is removed with the needle and sent to the laboratory. A pathologist then views the sample under a microscope to look for cancer cells. A chest x-ray is done after the procedure to make sure no air is leaking from the lung into the chest.</vt:lpstr>
      <vt:lpstr>Super Dimensional Electromagnetic Navigational Bronchoscopy</vt:lpstr>
      <vt:lpstr>Super Dimensional Electromagnetic Navigational Bronchoscopy</vt:lpstr>
      <vt:lpstr>Types of Lung cancer</vt:lpstr>
      <vt:lpstr>Stages of NSCLC</vt:lpstr>
      <vt:lpstr>PowerPoint Presentation</vt:lpstr>
      <vt:lpstr>Endoscopic ultrasound (EUS): A procedure in which an endoscope is inserted into the body. An endoscope is a thin, tube-like instrument with a light and a lens for viewing. A probe at the end of the endoscope is used to bounce high-energy sound waves (ultrasound) off internal tissues or organs and make echoes. The echoes form a picture of body tissues called a sonogram. This procedure is also called endosonography. EUS may be used to guide fine needle aspiration (FNA) biopsy of the lung, lymph nodes, or other areas.</vt:lpstr>
      <vt:lpstr>PowerPoint Presentation</vt:lpstr>
      <vt:lpstr>Mediastinoscopy : A surgical procedure to look at the organs, tissues, and lymph nodes between the lungs for abnormal areas. An incision (cut) is made at the top of the breastbone and a mediastinoscope is inserted into the chest. A mediastinoscope is a thin, tube-like instrument with a light and a lens for viewing. It may also have a tool to remove tissue or lymph node samples, which are checked under a microscope for signs of cancer.</vt:lpstr>
      <vt:lpstr>n stage I, cancer has formed. Stage I is divided into stages IA and IB:  Stage IA: The tumor is in the lung only and is 3 centimeters or smaller. Stage IB: Cancer has not spread to the lymph nodes and one or more of the following is true: The tumor is larger than 3 centimeters but not larger than 5 centimeters. Cancer has spread to the main bronchus and is at least 2 centimeters below where the trachea joins the bronchus. Cancer has spread to the innermost layer of the membrane that covers the lung. Part of the lung has collapsed or developed pneumonitis (inflammation of the lung) in the area where the trachea joins the bronchus.</vt:lpstr>
      <vt:lpstr>PowerPoint Presentation</vt:lpstr>
      <vt:lpstr>Stage IIA non-small cell lung cancer. Cancer has spread to certain lymph nodes on the same side of the chest as the primary tumor; the cancer is (a) 5 cm or smaller, (b) has spread to the main bronchus, and/or (c) has spread to the innermost layer of the lung lining. OR, cancer has not spread to lymph nodes; the cancer is (d) larger than 5 cm but not larger than 7 cm, (e) has spread to the main bronchus, and/or (f) has spread to the innermost layer of the lung lining. Part of the lung may have collapsed or become inflamed (not shown)</vt:lpstr>
      <vt:lpstr>Stage IIB non-small cell lung cancer. Cancer has spread to certain lymph nodes on the same side of the chest as the primary tumor; the cancer is (a) larger than 5 cm but not larger than 7 cm, (b) has spread to the main bronchus, and/or (c) has spread to the innermost layer of the lung lining. Part of the lung may have collapsed or become inflamed (not shown). OR, (d) the cancer is larger than 7 cm; (e) has spread to the main bronchus, (f) the diaphragm, (g) the chest wall or the lining of the chest wall; and/or (h) has spread to the membrane around the heart. There may be one or more separate tumors in the same lobe of the lung; cancer may have spread to the nerve that controls the diaphragm; the whole lung may have collapsed or become inflamed (not shown)</vt:lpstr>
      <vt:lpstr>PowerPoint Presentation</vt:lpstr>
      <vt:lpstr>Stage IIIA non-small cell lung cancer (1). Cancer has spread to certain lymph nodes on the same side of the chest as the primary tumor. The cancer may have spread to (a) the main bronchus; (b) lung lining, chest wall lining, or chest wall; (c) diaphragm; and/or (d) membrane around the heart; and/or (e) there may be one or more separate tumors in the same lobe of the lung. Cancer may have spread to the nerve that controls the diaphragm, and part or all of the lung may have collapsed or become inflamed (not shown).</vt:lpstr>
      <vt:lpstr>PowerPoint Presentation</vt:lpstr>
      <vt:lpstr>Stage IIIA lung cancer (2). Cancer has spread to certain lymph nodes on the same side of the chest as the primary tumor. The cancer may have spread to (a) the main bronchus; (b) the lung lining, chest wall lining, or chest wall; (c) diaphragm; (d) heart and/or membrane around the it; (e) major blood vessels that lead to or from the heart; (f) trachea; (g) esophagus; (h) sternum; and/or (i) carina; and/or (j) there may be one or more separate tumors in any lobe of the same lung. Cancer may have spread to the nerves that control the diaphragm and larynx, and the whole lung may have collapsed or become inflamed (not shown).</vt:lpstr>
      <vt:lpstr>PowerPoint Presentation</vt:lpstr>
      <vt:lpstr>Stage IIIA non-small cell lung cancer (3). Cancer has spread to (a) the heart; (b) major blood vessels that lead to or from the heart; (c) trachea; (d) esophagus; (e) sternum; and/or (f) carina. Cancer may have spread to the nerve that controls the larynx (not shown)</vt:lpstr>
      <vt:lpstr>PowerPoint Presentation</vt:lpstr>
      <vt:lpstr>Stage IIIB non-small cell lung cancer (1). Cancer has spread to lymph nodes above the collarbone or on the opposite side of the chest as the primary tumor. The cancer may have spread to (a) the main bronchus; (b) lung lining, chest wall lining, or chest wall; (c) diaphragm; (d) heart or the membrane around it; (e) major blood vessels that lead to or from the heart; (f) trachea; (g) esophagus; (h) sternum; and/or (i) carina; and/or (j) there may be one or more separate tumors in any of the lobes of the lung. Part or all of the lung may have collapsed or become inflamed and cancer may have spread to the backbone and/or the nerves that control the diaphragm and larynx (not shown).</vt:lpstr>
      <vt:lpstr>Age and pneumonectomy</vt:lpstr>
      <vt:lpstr>PowerPoint Presentation</vt:lpstr>
      <vt:lpstr>Stage IIIB non-small cell lung cancer (2). Cancer has spread to certain lymph nodes on the same side of the chest as the primary tumor and to (a) the heart; (b) major blood vessels that lead to or from the heart; (c) trachea; (d) esophagus; (e) sternum; and/or (f) carina; and/or (g) there may be separate tumors in different lobes of the same lung. Cancer may have spread to the backbone and/or the nerve that controls the larynx (not shown).</vt:lpstr>
      <vt:lpstr>PowerPoint Presentation</vt:lpstr>
      <vt:lpstr>Stage IV non-small cell lung cancer. The cancer has spread to the other lung, and/or to lymph nodes, fluid around the lungs or heart, and/or other places in the body, such as the brain, liver, adrenal glands, kidneys, or bones.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Lung Cancer    Update2014</dc:title>
  <dc:creator>Ramesh Kaul</dc:creator>
  <cp:lastModifiedBy>Ramesh Kaul</cp:lastModifiedBy>
  <cp:revision>25</cp:revision>
  <dcterms:created xsi:type="dcterms:W3CDTF">2014-10-03T13:34:29Z</dcterms:created>
  <dcterms:modified xsi:type="dcterms:W3CDTF">2014-11-18T23:50:27Z</dcterms:modified>
</cp:coreProperties>
</file>